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256" r:id="rId5"/>
    <p:sldId id="273" r:id="rId6"/>
    <p:sldId id="275" r:id="rId7"/>
    <p:sldId id="257" r:id="rId8"/>
    <p:sldId id="259" r:id="rId9"/>
    <p:sldId id="265" r:id="rId10"/>
    <p:sldId id="261" r:id="rId11"/>
    <p:sldId id="271" r:id="rId12"/>
    <p:sldId id="276" r:id="rId13"/>
    <p:sldId id="263" r:id="rId14"/>
    <p:sldId id="266" r:id="rId15"/>
    <p:sldId id="267" r:id="rId16"/>
    <p:sldId id="269" r:id="rId17"/>
    <p:sldId id="274" r:id="rId18"/>
    <p:sldId id="270" r:id="rId19"/>
    <p:sldId id="26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84E291"/>
    <a:srgbClr val="FFFFCC"/>
    <a:srgbClr val="7AA116"/>
    <a:srgbClr val="E81CFF"/>
    <a:srgbClr val="99CCFF"/>
    <a:srgbClr val="F72585"/>
    <a:srgbClr val="FF99CC"/>
    <a:srgbClr val="3333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CB56C3-B7D7-4650-B5EE-9D25B155A026}" v="3641" dt="2025-05-10T16:46:06.364"/>
    <p1510:client id="{79327789-B2A0-424F-B5A6-5F87596B45B3}" v="317" dt="2025-05-10T23:09:39.8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91" autoAdjust="0"/>
    <p:restoredTop sz="87945" autoAdjust="0"/>
  </p:normalViewPr>
  <p:slideViewPr>
    <p:cSldViewPr snapToGrid="0">
      <p:cViewPr varScale="1">
        <p:scale>
          <a:sx n="107" d="100"/>
          <a:sy n="107" d="100"/>
        </p:scale>
        <p:origin x="1600" y="160"/>
      </p:cViewPr>
      <p:guideLst/>
    </p:cSldViewPr>
  </p:slideViewPr>
  <p:notesTextViewPr>
    <p:cViewPr>
      <p:scale>
        <a:sx n="133" d="100"/>
        <a:sy n="133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731E7-5472-47E0-BED0-DD81408B7311}" type="datetimeFigureOut">
              <a:rPr lang="en-US" smtClean="0"/>
              <a:t>5/19/25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8851D5-5F66-40F1-A656-F566496F3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673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hello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851D5-5F66-40F1-A656-F566496F3E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340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851D5-5F66-40F1-A656-F566496F3E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458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851D5-5F66-40F1-A656-F566496F3E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322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6A26B-306D-BC51-B748-7972FF744B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F375E5-6CA8-EBE1-AA53-48A5A9D864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8658C-0C01-24ED-CE13-93C21E989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C618-8908-4D01-A52B-AEECDE131139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C82B2-F679-996F-621C-43F9A70F8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5E1BA-46E1-AF9D-1909-51B9FDE46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89E4-E75B-4181-9C5D-374C1E4DC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252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0BD66-D0FB-2FD6-BF51-7D645F5B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9846CB-4ED5-D944-0A3F-EFD7E5BA55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2D9AF-4B74-3E19-406B-4AAD7B395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C618-8908-4D01-A52B-AEECDE131139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CAD0D5-4A40-9E9A-A4F2-F0F6BB9EE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752D5-220A-9610-15FB-541203E5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89E4-E75B-4181-9C5D-374C1E4DC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86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94CE2C-A94B-76DE-E197-0DC14F5ACA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E4759A-E5B0-7931-ADA1-EE541180E9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95AB5-1DB4-4C7F-ED3F-C833E7AE1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C618-8908-4D01-A52B-AEECDE131139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DAD39-D9C6-8249-DA86-50518DE0A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1A4A2-F9B6-8934-7AF7-0906760CB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89E4-E75B-4181-9C5D-374C1E4DC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587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B22D9-D587-B560-915B-D10D673B8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68993-6C07-2A7C-5EF2-562471C80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41341-173E-7D87-CA05-5BC3F20BE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C618-8908-4D01-A52B-AEECDE131139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ADE6A-2B65-6EFA-045F-E0F2A19CF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8852C-5A18-B170-98A5-6C812643A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89E4-E75B-4181-9C5D-374C1E4DC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813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98558-9A35-302A-1167-A2BC337D9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50ECD-3EB6-37EE-5944-A2B6B2B41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36812-6435-CAB8-6FFD-361A11F30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C618-8908-4D01-A52B-AEECDE131139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F88D-42B0-1887-A8E3-63BB8636F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06975-3A4F-9856-B7A6-0FE0B97E6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89E4-E75B-4181-9C5D-374C1E4DC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094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9140E-AF76-345C-2BD5-43FE724C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24463-BBF2-A7CA-C7C4-BEAA90E7B1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821BE9-3D9B-5BFB-5F36-6A98749052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915F3-747A-4E2E-7EAE-86D87F35C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C618-8908-4D01-A52B-AEECDE131139}" type="datetimeFigureOut">
              <a:rPr lang="en-US" smtClean="0"/>
              <a:t>5/19/25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268497-E4D4-A87F-B1DC-04C7B1DAB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76154-DBC4-1BAB-CB6C-7CDA25B15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89E4-E75B-4181-9C5D-374C1E4DC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493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5F0AC-C1F6-C51A-947F-D22B96F26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6934E1-80DA-757D-908C-AFF8278AC5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75F621-02B3-D13F-5482-86FB7FCEB9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DC602A-4AFF-F3F9-4CA8-FE3C55AF1C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944549-51BF-52F6-C1EA-FB98635BA5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1FB574-F2C3-636E-EF72-881CAF0E5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C618-8908-4D01-A52B-AEECDE131139}" type="datetimeFigureOut">
              <a:rPr lang="en-US" smtClean="0"/>
              <a:t>5/19/25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C7F84C-CBF8-0D96-3780-2C7EF5EAA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206BA3-4894-3017-E2F7-BF02FD4BC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89E4-E75B-4181-9C5D-374C1E4DC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750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6ED54-52E1-1A0B-A985-8AB05C33D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1F7BCA-BB58-A475-373D-5EF6FE5E5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C618-8908-4D01-A52B-AEECDE131139}" type="datetimeFigureOut">
              <a:rPr lang="en-US" smtClean="0"/>
              <a:t>5/19/25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DE46DA-9A5A-CB52-0769-C5FD63E64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ECEF6-CF5A-3473-C85C-AEFD25CED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89E4-E75B-4181-9C5D-374C1E4DC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797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686665-F006-17A9-6C60-B41F0160C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C618-8908-4D01-A52B-AEECDE131139}" type="datetimeFigureOut">
              <a:rPr lang="en-US" smtClean="0"/>
              <a:t>5/19/25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E61688-4ACE-1E38-6071-D8293B42D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56A03F-30F1-37E0-979D-DF5826586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89E4-E75B-4181-9C5D-374C1E4DC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888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E2C12-208F-820C-1484-EC03E8C4F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323C3-02B6-2410-0504-13F1AC074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7903E1-D322-7EF4-0577-F440A6F7AE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F6F000-8566-91D6-C65C-2453E8DD7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C618-8908-4D01-A52B-AEECDE131139}" type="datetimeFigureOut">
              <a:rPr lang="en-US" smtClean="0"/>
              <a:t>5/19/25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ECBCB7-B5BB-C718-87C2-8D89AC9EB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FC9530-E611-A6D5-3423-93497EE4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89E4-E75B-4181-9C5D-374C1E4DC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250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BE679-09EC-D5BC-89E8-4E79929C9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A88730-6FEF-E622-3383-2E7D58D864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30F80F-D66A-0805-A57B-64E047AAE1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1D1767-A163-FF99-5CCB-C5D0D226B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C618-8908-4D01-A52B-AEECDE131139}" type="datetimeFigureOut">
              <a:rPr lang="en-US" smtClean="0"/>
              <a:t>5/19/25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234C1D-0D24-B5BA-3416-D68B13A8C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41B4D-7D4F-63EF-9080-B61468E40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F89E4-E75B-4181-9C5D-374C1E4DC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655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9C6E62-77BD-7CD8-521D-335FC9C62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8D374-BBF7-08F3-8FF6-CA5BFA268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7849F-B2A5-E4FA-5D84-06D58AA3E7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65C618-8908-4D01-A52B-AEECDE131139}" type="datetimeFigureOut">
              <a:rPr lang="en-US" smtClean="0"/>
              <a:t>5/19/25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783F5-76C2-68F5-EC5A-AB8E8E45B9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8E7D9-859A-8704-70CF-2DAF30B78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3F89E4-E75B-4181-9C5D-374C1E4DC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14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DA9B0CE-06B9-DA28-06C7-6C745A930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9545"/>
            <a:ext cx="12192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59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42D0E6-350A-78C0-0F60-F99394E5D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17E6D2-2BE2-DDA4-8C18-9DE8A01A92EB}"/>
              </a:ext>
            </a:extLst>
          </p:cNvPr>
          <p:cNvSpPr txBox="1"/>
          <p:nvPr/>
        </p:nvSpPr>
        <p:spPr>
          <a:xfrm>
            <a:off x="4670193" y="70177"/>
            <a:ext cx="2851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gradFill flip="none" rotWithShape="1">
                  <a:gsLst>
                    <a:gs pos="54000">
                      <a:srgbClr val="F7D486"/>
                    </a:gs>
                    <a:gs pos="0">
                      <a:srgbClr val="F27A7D"/>
                    </a:gs>
                    <a:gs pos="100000">
                      <a:srgbClr val="C5F9D7">
                        <a:alpha val="19000"/>
                      </a:srgbClr>
                    </a:gs>
                  </a:gsLst>
                  <a:lin ang="2700000" scaled="1"/>
                  <a:tileRect/>
                </a:gradFill>
              </a:rPr>
              <a:t>Detailed Roadmap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73BD02-1365-C9D7-55D1-D5D6B5170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3" y="531842"/>
            <a:ext cx="12162574" cy="610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416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42006D-1E63-62E8-829D-718860BDD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6D04EA-1325-45CF-7011-0CD6A37ECB9B}"/>
              </a:ext>
            </a:extLst>
          </p:cNvPr>
          <p:cNvSpPr txBox="1"/>
          <p:nvPr/>
        </p:nvSpPr>
        <p:spPr>
          <a:xfrm>
            <a:off x="1800208" y="10678"/>
            <a:ext cx="8591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54000">
                      <a:srgbClr val="F7D486"/>
                    </a:gs>
                    <a:gs pos="0">
                      <a:srgbClr val="F27A7D"/>
                    </a:gs>
                    <a:gs pos="100000">
                      <a:srgbClr val="C5F9D7">
                        <a:alpha val="19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Storage Layer – Durable, Tiered &amp; Cost-Effective (Amazon S3)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80FC61-8979-2EB4-72B9-30AAD5B73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0169" y="1052830"/>
            <a:ext cx="5377138" cy="51088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94DE76-0D26-A19F-0612-1E8A82770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259" y="696279"/>
            <a:ext cx="7584081" cy="56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53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736080-FA83-239A-6289-4416BAA52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2C06FD-18E5-C731-A7CE-28A5617A8E7E}"/>
              </a:ext>
            </a:extLst>
          </p:cNvPr>
          <p:cNvSpPr txBox="1"/>
          <p:nvPr/>
        </p:nvSpPr>
        <p:spPr>
          <a:xfrm>
            <a:off x="1946473" y="46466"/>
            <a:ext cx="8629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54000">
                      <a:srgbClr val="F7D486"/>
                    </a:gs>
                    <a:gs pos="0">
                      <a:srgbClr val="F27A7D"/>
                    </a:gs>
                    <a:gs pos="100000">
                      <a:srgbClr val="C5F9D7">
                        <a:alpha val="19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Centralized Data Lake – Unified, Scalable, OLTP+OLAP Ready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405AE6E-04C2-9E96-E576-BD107561F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82069" y="1090454"/>
            <a:ext cx="5377138" cy="510889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0E998D3-0C11-658F-7C01-BAD896CD8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798" y="1215960"/>
            <a:ext cx="7895004" cy="44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5236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53C574-32C7-A66D-7641-766E74500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59B247-ADC6-674B-603C-AF15477DCF5C}"/>
              </a:ext>
            </a:extLst>
          </p:cNvPr>
          <p:cNvSpPr txBox="1"/>
          <p:nvPr/>
        </p:nvSpPr>
        <p:spPr>
          <a:xfrm>
            <a:off x="1565181" y="12700"/>
            <a:ext cx="9356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54000">
                      <a:srgbClr val="F7D486"/>
                    </a:gs>
                    <a:gs pos="0">
                      <a:srgbClr val="F27A7D"/>
                    </a:gs>
                    <a:gs pos="100000">
                      <a:srgbClr val="C5F9D7">
                        <a:alpha val="19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AIML Use Cases – Intelligent Banking Powered by Our Architecture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79EEB0-616E-04D9-2EEE-4982B43D8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296" y="1102360"/>
            <a:ext cx="8413209" cy="48040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50B4BA-28BE-9D75-C707-031F74DEC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18569" y="1102360"/>
            <a:ext cx="5377138" cy="51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9337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2E86C8-2272-FD73-7AA2-89CB143A5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205CEF-F2B3-C4A2-A28B-99C475D8AD7C}"/>
              </a:ext>
            </a:extLst>
          </p:cNvPr>
          <p:cNvSpPr txBox="1"/>
          <p:nvPr/>
        </p:nvSpPr>
        <p:spPr>
          <a:xfrm>
            <a:off x="2045223" y="19050"/>
            <a:ext cx="8932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54000">
                      <a:srgbClr val="F7D486"/>
                    </a:gs>
                    <a:gs pos="0">
                      <a:srgbClr val="F27A7D"/>
                    </a:gs>
                    <a:gs pos="100000">
                      <a:srgbClr val="C5F9D7">
                        <a:alpha val="19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Security, Compliance &amp; Governance – Built for Regulatory Trust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BF9EBCD8-2C05-AB81-D184-EAB21A1D1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301" y="712470"/>
            <a:ext cx="7931583" cy="564538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57AA41E-C2DD-10EC-029C-82F90D739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70969" y="1128554"/>
            <a:ext cx="5377138" cy="51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649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8E63F9-8426-F93F-6AAD-52B67BC18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AA1D1E-F825-E6CF-2466-F2B829BF656C}"/>
              </a:ext>
            </a:extLst>
          </p:cNvPr>
          <p:cNvSpPr txBox="1"/>
          <p:nvPr/>
        </p:nvSpPr>
        <p:spPr>
          <a:xfrm>
            <a:off x="1417204" y="57150"/>
            <a:ext cx="9680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54000">
                      <a:srgbClr val="F7D486"/>
                    </a:gs>
                    <a:gs pos="0">
                      <a:srgbClr val="F27A7D"/>
                    </a:gs>
                    <a:gs pos="100000">
                      <a:srgbClr val="C5F9D7">
                        <a:alpha val="19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Business Goals &amp; Impact – Data-Driven, Scalable, Customer-Centric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774FD3-CF46-3567-8559-303048794353}"/>
              </a:ext>
            </a:extLst>
          </p:cNvPr>
          <p:cNvSpPr txBox="1"/>
          <p:nvPr/>
        </p:nvSpPr>
        <p:spPr>
          <a:xfrm>
            <a:off x="4905546" y="835217"/>
            <a:ext cx="238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Strategic Goals Achieved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68E21-4366-FF68-F139-DC3399860A52}"/>
              </a:ext>
            </a:extLst>
          </p:cNvPr>
          <p:cNvSpPr txBox="1"/>
          <p:nvPr/>
        </p:nvSpPr>
        <p:spPr>
          <a:xfrm>
            <a:off x="5228230" y="3806670"/>
            <a:ext cx="1735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Impact Highlights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FCCC78-144B-91C5-DCBA-C2003411C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44" y="4478423"/>
            <a:ext cx="11400508" cy="20667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75B4F4-279A-CF6A-870C-FF244D3F5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03" y="1386978"/>
            <a:ext cx="11607790" cy="166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37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23EF43-73BA-C360-AA4F-0BB68753F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3EF786-B509-9A68-6301-FE0C8FB3395C}"/>
              </a:ext>
            </a:extLst>
          </p:cNvPr>
          <p:cNvSpPr txBox="1"/>
          <p:nvPr/>
        </p:nvSpPr>
        <p:spPr>
          <a:xfrm>
            <a:off x="4343212" y="3013501"/>
            <a:ext cx="35055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gradFill flip="none" rotWithShape="1">
                  <a:gsLst>
                    <a:gs pos="54000">
                      <a:srgbClr val="F7D486"/>
                    </a:gs>
                    <a:gs pos="0">
                      <a:srgbClr val="F27A7D"/>
                    </a:gs>
                    <a:gs pos="100000">
                      <a:srgbClr val="C5F9D7">
                        <a:alpha val="19000"/>
                      </a:srgbClr>
                    </a:gs>
                  </a:gsLst>
                  <a:lin ang="2700000" scaled="1"/>
                  <a:tileRect/>
                </a:gra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22639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45C4FA-6C57-C012-A0EC-01E3B8882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90D5D9-083D-91FF-1721-E7D9CB057F25}"/>
              </a:ext>
            </a:extLst>
          </p:cNvPr>
          <p:cNvSpPr txBox="1"/>
          <p:nvPr/>
        </p:nvSpPr>
        <p:spPr>
          <a:xfrm>
            <a:off x="5016505" y="63363"/>
            <a:ext cx="2158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gradFill flip="none" rotWithShape="1">
                  <a:gsLst>
                    <a:gs pos="54000">
                      <a:srgbClr val="F7D486"/>
                    </a:gs>
                    <a:gs pos="0">
                      <a:srgbClr val="F27A7D"/>
                    </a:gs>
                    <a:gs pos="100000">
                      <a:srgbClr val="C5F9D7">
                        <a:alpha val="19000"/>
                      </a:srgbClr>
                    </a:gs>
                  </a:gsLst>
                  <a:lin ang="2700000" scaled="1"/>
                  <a:tileRect/>
                </a:gradFill>
              </a:rPr>
              <a:t>Team Member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9D5594-1B9A-1D5F-6B6E-BE15F5094889}"/>
              </a:ext>
            </a:extLst>
          </p:cNvPr>
          <p:cNvSpPr txBox="1"/>
          <p:nvPr/>
        </p:nvSpPr>
        <p:spPr>
          <a:xfrm>
            <a:off x="3310575" y="2721397"/>
            <a:ext cx="236475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1" i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Aravind Giri</a:t>
            </a:r>
            <a:br>
              <a:rPr lang="en-US" sz="1050" b="1" i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050" b="1" i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MSBA Program</a:t>
            </a:r>
          </a:p>
          <a:p>
            <a:pPr algn="ctr"/>
            <a:r>
              <a:rPr lang="en-US" sz="1050" b="1" i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axg240022@utdallas.edu</a:t>
            </a:r>
          </a:p>
        </p:txBody>
      </p:sp>
      <p:pic>
        <p:nvPicPr>
          <p:cNvPr id="4" name="Picture 3" descr="A person wearing glasses and a plaid shirt&#10;&#10;AI-generated content may be incorrect.">
            <a:extLst>
              <a:ext uri="{FF2B5EF4-FFF2-40B4-BE49-F238E27FC236}">
                <a16:creationId xmlns:a16="http://schemas.microsoft.com/office/drawing/2014/main" id="{6A4384F5-1886-CD0A-9D03-C865BB99D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996" y="1434911"/>
            <a:ext cx="1251907" cy="1286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CF2CA2-8847-A884-14AA-BDF2E40B14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093"/>
          <a:stretch/>
        </p:blipFill>
        <p:spPr>
          <a:xfrm>
            <a:off x="9095988" y="4090430"/>
            <a:ext cx="1251906" cy="14632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F5B7BC-4496-35E9-9842-56EEB5B0C119}"/>
              </a:ext>
            </a:extLst>
          </p:cNvPr>
          <p:cNvSpPr txBox="1"/>
          <p:nvPr/>
        </p:nvSpPr>
        <p:spPr>
          <a:xfrm>
            <a:off x="8539566" y="5553669"/>
            <a:ext cx="236475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Hena Patel</a:t>
            </a:r>
            <a:br>
              <a:rPr lang="en-US" sz="105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05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MSBA Program</a:t>
            </a:r>
          </a:p>
          <a:p>
            <a:pPr algn="ctr"/>
            <a:r>
              <a:rPr lang="en-US" sz="105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hxp240013@utdallas.edu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9ACE53-7F6F-49C9-6C01-7ED5E684060D}"/>
              </a:ext>
            </a:extLst>
          </p:cNvPr>
          <p:cNvSpPr txBox="1"/>
          <p:nvPr/>
        </p:nvSpPr>
        <p:spPr>
          <a:xfrm>
            <a:off x="5031179" y="5553670"/>
            <a:ext cx="236475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Anirudh Raghavendra</a:t>
            </a:r>
            <a:br>
              <a:rPr lang="en-US" sz="105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05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MSBA Program </a:t>
            </a:r>
            <a:br>
              <a:rPr lang="en-US" sz="105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05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AXR230097@utdallas.edu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775E51-D217-2B9C-38DB-1A60AA9ACDB8}"/>
              </a:ext>
            </a:extLst>
          </p:cNvPr>
          <p:cNvSpPr txBox="1"/>
          <p:nvPr/>
        </p:nvSpPr>
        <p:spPr>
          <a:xfrm>
            <a:off x="1522792" y="5553671"/>
            <a:ext cx="236475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Keerthana Ganapathi Raman</a:t>
            </a:r>
            <a:br>
              <a:rPr lang="en-US" sz="105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05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MSBA Program </a:t>
            </a:r>
            <a:br>
              <a:rPr lang="en-US" sz="105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05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kxg240005@utdallas.edu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D7C3F5-879A-29AE-AC81-70E0470A534A}"/>
              </a:ext>
            </a:extLst>
          </p:cNvPr>
          <p:cNvSpPr txBox="1"/>
          <p:nvPr/>
        </p:nvSpPr>
        <p:spPr>
          <a:xfrm>
            <a:off x="104892" y="2721398"/>
            <a:ext cx="236475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Aditya Patil</a:t>
            </a:r>
            <a:br>
              <a:rPr lang="en-US" sz="105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05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MSBA Program </a:t>
            </a:r>
            <a:br>
              <a:rPr lang="en-US" sz="105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05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AXP230248@utdallas.edu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EF41C0-EF55-9357-D924-55A5F6A8D510}"/>
              </a:ext>
            </a:extLst>
          </p:cNvPr>
          <p:cNvSpPr txBox="1"/>
          <p:nvPr/>
        </p:nvSpPr>
        <p:spPr>
          <a:xfrm>
            <a:off x="6516258" y="2721397"/>
            <a:ext cx="236475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Aaditya Kulkarni</a:t>
            </a:r>
            <a:br>
              <a:rPr lang="en-US" sz="105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05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MSBA Program </a:t>
            </a:r>
            <a:br>
              <a:rPr lang="en-US" sz="105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05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axk230255@utdallas.edu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F031EB-4E68-44B8-E14C-23E5F31B834F}"/>
              </a:ext>
            </a:extLst>
          </p:cNvPr>
          <p:cNvSpPr txBox="1"/>
          <p:nvPr/>
        </p:nvSpPr>
        <p:spPr>
          <a:xfrm>
            <a:off x="9721941" y="2767570"/>
            <a:ext cx="236475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Harish Kumar Sarathi</a:t>
            </a:r>
            <a:br>
              <a:rPr lang="en-US" sz="105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05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MSBA Program </a:t>
            </a:r>
            <a:br>
              <a:rPr lang="en-US" sz="105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05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HXS230100@utdallas.edu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E2FE0B-56A0-270B-64A2-AAB96764CC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826" t="44080" r="17740" b="23825"/>
          <a:stretch/>
        </p:blipFill>
        <p:spPr>
          <a:xfrm>
            <a:off x="2007220" y="4267183"/>
            <a:ext cx="1395895" cy="12864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FEAA53-BA8F-0A79-D3E1-8D380349975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2532" t="26029" r="39019" b="46682"/>
          <a:stretch/>
        </p:blipFill>
        <p:spPr>
          <a:xfrm>
            <a:off x="7028076" y="1434911"/>
            <a:ext cx="1341113" cy="12864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67F0A39-4FC6-6035-91A9-AD05765301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7318" y="4178805"/>
            <a:ext cx="1630758" cy="1286487"/>
          </a:xfrm>
          <a:prstGeom prst="rect">
            <a:avLst/>
          </a:prstGeom>
        </p:spPr>
      </p:pic>
      <p:pic>
        <p:nvPicPr>
          <p:cNvPr id="1034" name="Picture 10" descr="Aditya Patil">
            <a:extLst>
              <a:ext uri="{FF2B5EF4-FFF2-40B4-BE49-F238E27FC236}">
                <a16:creationId xmlns:a16="http://schemas.microsoft.com/office/drawing/2014/main" id="{2A6E74A8-4E71-B7AB-9356-FD626B579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24" y="1434911"/>
            <a:ext cx="1286486" cy="128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268541-63B9-9E4A-A291-10D22B8748B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6259" t="27119" r="8673" b="38456"/>
          <a:stretch/>
        </p:blipFill>
        <p:spPr>
          <a:xfrm>
            <a:off x="10241811" y="1434911"/>
            <a:ext cx="1306165" cy="134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03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E06385-5EE5-1249-57FA-9452A0ECC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496178-C638-3BA5-731A-569003590C3B}"/>
              </a:ext>
            </a:extLst>
          </p:cNvPr>
          <p:cNvSpPr txBox="1"/>
          <p:nvPr/>
        </p:nvSpPr>
        <p:spPr>
          <a:xfrm>
            <a:off x="5478811" y="76063"/>
            <a:ext cx="1234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gradFill flip="none" rotWithShape="1">
                  <a:gsLst>
                    <a:gs pos="54000">
                      <a:srgbClr val="F7D486"/>
                    </a:gs>
                    <a:gs pos="0">
                      <a:srgbClr val="F27A7D"/>
                    </a:gs>
                    <a:gs pos="100000">
                      <a:srgbClr val="C5F9D7">
                        <a:alpha val="19000"/>
                      </a:srgbClr>
                    </a:gs>
                  </a:gsLst>
                  <a:lin ang="2700000" scaled="1"/>
                  <a:tileRect/>
                </a:gradFill>
              </a:rPr>
              <a:t>Agenda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C0908-928B-9016-44D0-0B71450E6486}"/>
              </a:ext>
            </a:extLst>
          </p:cNvPr>
          <p:cNvSpPr txBox="1"/>
          <p:nvPr/>
        </p:nvSpPr>
        <p:spPr>
          <a:xfrm>
            <a:off x="139700" y="872627"/>
            <a:ext cx="9305496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en-US" b="1" i="1" dirty="0">
                <a:solidFill>
                  <a:schemeClr val="bg1"/>
                </a:solidFill>
              </a:rPr>
              <a:t>Background &amp; Challenges</a:t>
            </a:r>
            <a:br>
              <a:rPr lang="en-US" i="1" dirty="0">
                <a:solidFill>
                  <a:schemeClr val="bg1"/>
                </a:solidFill>
              </a:rPr>
            </a:br>
            <a:r>
              <a:rPr lang="en-US" i="1" dirty="0">
                <a:solidFill>
                  <a:schemeClr val="bg1"/>
                </a:solidFill>
              </a:rPr>
              <a:t>	Understand the current state of Banco Wild West and the need for modernization.</a:t>
            </a:r>
          </a:p>
          <a:p>
            <a:pPr>
              <a:buFont typeface="+mj-lt"/>
              <a:buAutoNum type="arabicPeriod"/>
            </a:pPr>
            <a:endParaRPr lang="en-US" i="1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b="1" i="1" dirty="0">
                <a:solidFill>
                  <a:schemeClr val="bg1"/>
                </a:solidFill>
              </a:rPr>
              <a:t>Goals &amp; Requirements</a:t>
            </a:r>
            <a:br>
              <a:rPr lang="en-US" i="1" dirty="0">
                <a:solidFill>
                  <a:schemeClr val="bg1"/>
                </a:solidFill>
              </a:rPr>
            </a:br>
            <a:r>
              <a:rPr lang="en-US" i="1" dirty="0">
                <a:solidFill>
                  <a:schemeClr val="bg1"/>
                </a:solidFill>
              </a:rPr>
              <a:t>	Define what the future platform must achieve — from AI-readiness to compliance.</a:t>
            </a:r>
          </a:p>
          <a:p>
            <a:pPr>
              <a:buFont typeface="+mj-lt"/>
              <a:buAutoNum type="arabicPeriod"/>
            </a:pPr>
            <a:endParaRPr lang="en-US" i="1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b="1" i="1" dirty="0">
                <a:solidFill>
                  <a:schemeClr val="bg1"/>
                </a:solidFill>
              </a:rPr>
              <a:t>Proposed Architecture</a:t>
            </a:r>
            <a:br>
              <a:rPr lang="en-US" i="1" dirty="0">
                <a:solidFill>
                  <a:schemeClr val="bg1"/>
                </a:solidFill>
              </a:rPr>
            </a:br>
            <a:r>
              <a:rPr lang="en-US" i="1" dirty="0">
                <a:solidFill>
                  <a:schemeClr val="bg1"/>
                </a:solidFill>
              </a:rPr>
              <a:t>	Walk through the conceptual and phased AWS-based solution.</a:t>
            </a:r>
          </a:p>
          <a:p>
            <a:pPr>
              <a:buFont typeface="+mj-lt"/>
              <a:buAutoNum type="arabicPeriod"/>
            </a:pPr>
            <a:endParaRPr lang="en-US" i="1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b="1" i="1" dirty="0">
                <a:solidFill>
                  <a:schemeClr val="bg1"/>
                </a:solidFill>
              </a:rPr>
              <a:t>Implementation Roadmap</a:t>
            </a:r>
            <a:br>
              <a:rPr lang="en-US" i="1" dirty="0">
                <a:solidFill>
                  <a:schemeClr val="bg1"/>
                </a:solidFill>
              </a:rPr>
            </a:br>
            <a:r>
              <a:rPr lang="en-US" i="1" dirty="0">
                <a:solidFill>
                  <a:schemeClr val="bg1"/>
                </a:solidFill>
              </a:rPr>
              <a:t>	Phased plan for building and deploying the solution.</a:t>
            </a:r>
          </a:p>
          <a:p>
            <a:pPr>
              <a:buFont typeface="+mj-lt"/>
              <a:buAutoNum type="arabicPeriod"/>
            </a:pPr>
            <a:endParaRPr lang="en-US" i="1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b="1" i="1" dirty="0">
                <a:solidFill>
                  <a:schemeClr val="bg1"/>
                </a:solidFill>
              </a:rPr>
              <a:t>Core Capabilities</a:t>
            </a:r>
            <a:br>
              <a:rPr lang="en-US" i="1" dirty="0">
                <a:solidFill>
                  <a:schemeClr val="bg1"/>
                </a:solidFill>
              </a:rPr>
            </a:br>
            <a:r>
              <a:rPr lang="en-US" i="1" dirty="0">
                <a:solidFill>
                  <a:schemeClr val="bg1"/>
                </a:solidFill>
              </a:rPr>
              <a:t>	Deep dive into storage, data lake strategy, processing models, and AI/ML readiness.</a:t>
            </a:r>
          </a:p>
          <a:p>
            <a:pPr>
              <a:buFont typeface="+mj-lt"/>
              <a:buAutoNum type="arabicPeriod"/>
            </a:pPr>
            <a:endParaRPr lang="en-US" i="1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b="1" i="1" dirty="0">
                <a:solidFill>
                  <a:schemeClr val="bg1"/>
                </a:solidFill>
              </a:rPr>
              <a:t>Business Impact</a:t>
            </a:r>
            <a:br>
              <a:rPr lang="en-US" i="1" dirty="0">
                <a:solidFill>
                  <a:schemeClr val="bg1"/>
                </a:solidFill>
              </a:rPr>
            </a:br>
            <a:r>
              <a:rPr lang="en-US" i="1" dirty="0">
                <a:solidFill>
                  <a:schemeClr val="bg1"/>
                </a:solidFill>
              </a:rPr>
              <a:t>	Demonstrate how this architecture drives agility, intelligence, and cost efficiency.</a:t>
            </a:r>
          </a:p>
          <a:p>
            <a:pPr>
              <a:buFont typeface="+mj-lt"/>
              <a:buAutoNum type="arabicPeriod"/>
            </a:pPr>
            <a:endParaRPr lang="en-US" i="1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b="1" i="1" dirty="0">
                <a:solidFill>
                  <a:schemeClr val="bg1"/>
                </a:solidFill>
              </a:rPr>
              <a:t>Closing &amp; Next Steps</a:t>
            </a:r>
            <a:br>
              <a:rPr lang="en-US" i="1" dirty="0">
                <a:solidFill>
                  <a:schemeClr val="bg1"/>
                </a:solidFill>
              </a:rPr>
            </a:br>
            <a:r>
              <a:rPr lang="en-US" i="1" dirty="0">
                <a:solidFill>
                  <a:schemeClr val="bg1"/>
                </a:solidFill>
              </a:rPr>
              <a:t>	Summarize key takeaways and open for discussion.</a:t>
            </a:r>
          </a:p>
          <a:p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80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B3FF93-8FE2-281C-A01B-B97E38EED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BE15B3-6E8C-5849-38C1-DFE3F4086D42}"/>
              </a:ext>
            </a:extLst>
          </p:cNvPr>
          <p:cNvSpPr txBox="1"/>
          <p:nvPr/>
        </p:nvSpPr>
        <p:spPr>
          <a:xfrm>
            <a:off x="1003403" y="49613"/>
            <a:ext cx="105936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gradFill flip="none" rotWithShape="1">
                  <a:gsLst>
                    <a:gs pos="54000">
                      <a:srgbClr val="F7D486"/>
                    </a:gs>
                    <a:gs pos="0">
                      <a:srgbClr val="F27A7D"/>
                    </a:gs>
                    <a:gs pos="100000">
                      <a:srgbClr val="C5F9D7">
                        <a:alpha val="19000"/>
                      </a:srgbClr>
                    </a:gs>
                  </a:gsLst>
                  <a:lin ang="2700000" scaled="1"/>
                  <a:tileRect/>
                </a:gradFill>
              </a:rPr>
              <a:t>Why Banco Wild West Must Modernize: Business Gaps &amp; Technical Barriers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C7795-BB51-F8E0-1993-D64716D4E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18" y="620411"/>
            <a:ext cx="11479763" cy="61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01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A4737B-2C6E-8302-D58C-FD0EB3E62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B254ED-1465-6BB8-3C97-0B958DDB0E8F}"/>
              </a:ext>
            </a:extLst>
          </p:cNvPr>
          <p:cNvSpPr txBox="1"/>
          <p:nvPr/>
        </p:nvSpPr>
        <p:spPr>
          <a:xfrm>
            <a:off x="4195896" y="58603"/>
            <a:ext cx="3800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gradFill flip="none" rotWithShape="1">
                  <a:gsLst>
                    <a:gs pos="54000">
                      <a:srgbClr val="F7D486"/>
                    </a:gs>
                    <a:gs pos="0">
                      <a:srgbClr val="F27A7D"/>
                    </a:gs>
                    <a:gs pos="100000">
                      <a:srgbClr val="C5F9D7">
                        <a:alpha val="19000"/>
                      </a:srgbClr>
                    </a:gs>
                  </a:gsLst>
                  <a:lin ang="2700000" scaled="1"/>
                  <a:tileRect/>
                </a:gradFill>
              </a:rPr>
              <a:t>Current Data Architecture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76475D2-3D99-18BD-D064-B42C9CD4CD32}"/>
              </a:ext>
            </a:extLst>
          </p:cNvPr>
          <p:cNvGrpSpPr/>
          <p:nvPr/>
        </p:nvGrpSpPr>
        <p:grpSpPr>
          <a:xfrm>
            <a:off x="1263433" y="4055291"/>
            <a:ext cx="2392352" cy="472579"/>
            <a:chOff x="4438650" y="1114474"/>
            <a:chExt cx="2392352" cy="472579"/>
          </a:xfrm>
        </p:grpSpPr>
        <p:pic>
          <p:nvPicPr>
            <p:cNvPr id="5" name="Picture 17">
              <a:extLst>
                <a:ext uri="{FF2B5EF4-FFF2-40B4-BE49-F238E27FC236}">
                  <a16:creationId xmlns:a16="http://schemas.microsoft.com/office/drawing/2014/main" id="{6BF33287-EB9C-23F2-25BF-C7FCA1F609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8650" y="1114474"/>
              <a:ext cx="472579" cy="4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0ADB83F-E2B8-60ED-3131-55D00FCFB008}"/>
                </a:ext>
              </a:extLst>
            </p:cNvPr>
            <p:cNvSpPr txBox="1"/>
            <p:nvPr/>
          </p:nvSpPr>
          <p:spPr>
            <a:xfrm>
              <a:off x="4937150" y="1166097"/>
              <a:ext cx="18938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Major Challenge</a:t>
              </a:r>
            </a:p>
          </p:txBody>
        </p:sp>
      </p:grpSp>
      <p:grpSp>
        <p:nvGrpSpPr>
          <p:cNvPr id="2086" name="Group 2085">
            <a:extLst>
              <a:ext uri="{FF2B5EF4-FFF2-40B4-BE49-F238E27FC236}">
                <a16:creationId xmlns:a16="http://schemas.microsoft.com/office/drawing/2014/main" id="{D1151089-CB5C-5594-BA47-ECB77A31FC0A}"/>
              </a:ext>
            </a:extLst>
          </p:cNvPr>
          <p:cNvGrpSpPr/>
          <p:nvPr/>
        </p:nvGrpSpPr>
        <p:grpSpPr>
          <a:xfrm>
            <a:off x="8044923" y="4029081"/>
            <a:ext cx="2047963" cy="472579"/>
            <a:chOff x="4438650" y="1114474"/>
            <a:chExt cx="2047963" cy="472579"/>
          </a:xfrm>
        </p:grpSpPr>
        <p:pic>
          <p:nvPicPr>
            <p:cNvPr id="2087" name="Picture 17">
              <a:extLst>
                <a:ext uri="{FF2B5EF4-FFF2-40B4-BE49-F238E27FC236}">
                  <a16:creationId xmlns:a16="http://schemas.microsoft.com/office/drawing/2014/main" id="{9E7295C9-9F0E-70C4-0734-3AF26B7D35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8650" y="1114474"/>
              <a:ext cx="472579" cy="47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88" name="TextBox 2087">
              <a:extLst>
                <a:ext uri="{FF2B5EF4-FFF2-40B4-BE49-F238E27FC236}">
                  <a16:creationId xmlns:a16="http://schemas.microsoft.com/office/drawing/2014/main" id="{8E3A42B0-E5AC-8B65-59C5-C2400E6E35B3}"/>
                </a:ext>
              </a:extLst>
            </p:cNvPr>
            <p:cNvSpPr txBox="1"/>
            <p:nvPr/>
          </p:nvSpPr>
          <p:spPr>
            <a:xfrm>
              <a:off x="4937150" y="1166097"/>
              <a:ext cx="1549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Requirement</a:t>
              </a:r>
            </a:p>
          </p:txBody>
        </p:sp>
      </p:grpSp>
      <p:grpSp>
        <p:nvGrpSpPr>
          <p:cNvPr id="2097" name="Group 2096">
            <a:extLst>
              <a:ext uri="{FF2B5EF4-FFF2-40B4-BE49-F238E27FC236}">
                <a16:creationId xmlns:a16="http://schemas.microsoft.com/office/drawing/2014/main" id="{5463FEF6-2497-E612-2F1D-6A3CB576DCEA}"/>
              </a:ext>
            </a:extLst>
          </p:cNvPr>
          <p:cNvGrpSpPr/>
          <p:nvPr/>
        </p:nvGrpSpPr>
        <p:grpSpPr>
          <a:xfrm>
            <a:off x="313654" y="4640861"/>
            <a:ext cx="708207" cy="1016196"/>
            <a:chOff x="313654" y="4640861"/>
            <a:chExt cx="708207" cy="1016196"/>
          </a:xfrm>
        </p:grpSpPr>
        <p:sp>
          <p:nvSpPr>
            <p:cNvPr id="2089" name="TextBox 2088">
              <a:extLst>
                <a:ext uri="{FF2B5EF4-FFF2-40B4-BE49-F238E27FC236}">
                  <a16:creationId xmlns:a16="http://schemas.microsoft.com/office/drawing/2014/main" id="{88263A76-8C4E-B447-AC6A-DF0C2E617F15}"/>
                </a:ext>
              </a:extLst>
            </p:cNvPr>
            <p:cNvSpPr txBox="1"/>
            <p:nvPr/>
          </p:nvSpPr>
          <p:spPr>
            <a:xfrm>
              <a:off x="313654" y="5195392"/>
              <a:ext cx="7082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i="1" dirty="0">
                  <a:solidFill>
                    <a:schemeClr val="bg1"/>
                  </a:solidFill>
                </a:rPr>
                <a:t>Data</a:t>
              </a:r>
              <a:br>
                <a:rPr lang="en-US" sz="1200" i="1" dirty="0">
                  <a:solidFill>
                    <a:schemeClr val="bg1"/>
                  </a:solidFill>
                </a:rPr>
              </a:br>
              <a:r>
                <a:rPr lang="en-US" sz="1200" i="1" dirty="0">
                  <a:solidFill>
                    <a:schemeClr val="bg1"/>
                  </a:solidFill>
                </a:rPr>
                <a:t>Latency</a:t>
              </a:r>
            </a:p>
          </p:txBody>
        </p:sp>
        <p:pic>
          <p:nvPicPr>
            <p:cNvPr id="3090" name="Picture 18" descr="Latency - Free time and date icons">
              <a:extLst>
                <a:ext uri="{FF2B5EF4-FFF2-40B4-BE49-F238E27FC236}">
                  <a16:creationId xmlns:a16="http://schemas.microsoft.com/office/drawing/2014/main" id="{AD3DDF9F-FA4F-75BE-68EA-C6AF76F728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355" y="4640861"/>
              <a:ext cx="492802" cy="492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98" name="Group 2097">
            <a:extLst>
              <a:ext uri="{FF2B5EF4-FFF2-40B4-BE49-F238E27FC236}">
                <a16:creationId xmlns:a16="http://schemas.microsoft.com/office/drawing/2014/main" id="{6D7B0B36-2A0B-31AC-77DA-F2E8E7B9DEBA}"/>
              </a:ext>
            </a:extLst>
          </p:cNvPr>
          <p:cNvGrpSpPr/>
          <p:nvPr/>
        </p:nvGrpSpPr>
        <p:grpSpPr>
          <a:xfrm>
            <a:off x="1903765" y="4655344"/>
            <a:ext cx="1029064" cy="998716"/>
            <a:chOff x="1903765" y="4655344"/>
            <a:chExt cx="1029064" cy="998716"/>
          </a:xfrm>
        </p:grpSpPr>
        <p:sp>
          <p:nvSpPr>
            <p:cNvPr id="2093" name="TextBox 2092">
              <a:extLst>
                <a:ext uri="{FF2B5EF4-FFF2-40B4-BE49-F238E27FC236}">
                  <a16:creationId xmlns:a16="http://schemas.microsoft.com/office/drawing/2014/main" id="{D8AF9050-563E-DA4B-02F7-D90A1D2826BE}"/>
                </a:ext>
              </a:extLst>
            </p:cNvPr>
            <p:cNvSpPr txBox="1"/>
            <p:nvPr/>
          </p:nvSpPr>
          <p:spPr>
            <a:xfrm>
              <a:off x="1903765" y="5192395"/>
              <a:ext cx="10290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i="1" dirty="0">
                  <a:solidFill>
                    <a:schemeClr val="bg1"/>
                  </a:solidFill>
                </a:rPr>
                <a:t>Batch</a:t>
              </a:r>
              <a:br>
                <a:rPr lang="en-US" sz="1200" i="1" dirty="0">
                  <a:solidFill>
                    <a:schemeClr val="bg1"/>
                  </a:solidFill>
                </a:rPr>
              </a:br>
              <a:r>
                <a:rPr lang="en-US" sz="1200" i="1" dirty="0">
                  <a:solidFill>
                    <a:schemeClr val="bg1"/>
                  </a:solidFill>
                </a:rPr>
                <a:t>Dependency</a:t>
              </a:r>
            </a:p>
          </p:txBody>
        </p:sp>
        <p:pic>
          <p:nvPicPr>
            <p:cNvPr id="3092" name="Picture 20" descr="Batch processing - Free files and folders icons">
              <a:extLst>
                <a:ext uri="{FF2B5EF4-FFF2-40B4-BE49-F238E27FC236}">
                  <a16:creationId xmlns:a16="http://schemas.microsoft.com/office/drawing/2014/main" id="{818C7C0E-4007-37B4-815A-3700BFBF46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9376" y="4655344"/>
              <a:ext cx="457842" cy="457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99" name="Group 2098">
            <a:extLst>
              <a:ext uri="{FF2B5EF4-FFF2-40B4-BE49-F238E27FC236}">
                <a16:creationId xmlns:a16="http://schemas.microsoft.com/office/drawing/2014/main" id="{3AC91373-3986-2B47-9BB6-22CF5F63861C}"/>
              </a:ext>
            </a:extLst>
          </p:cNvPr>
          <p:cNvGrpSpPr/>
          <p:nvPr/>
        </p:nvGrpSpPr>
        <p:grpSpPr>
          <a:xfrm>
            <a:off x="3814733" y="4655344"/>
            <a:ext cx="927946" cy="998715"/>
            <a:chOff x="3814733" y="4655344"/>
            <a:chExt cx="927946" cy="998715"/>
          </a:xfrm>
        </p:grpSpPr>
        <p:sp>
          <p:nvSpPr>
            <p:cNvPr id="2095" name="TextBox 2094">
              <a:extLst>
                <a:ext uri="{FF2B5EF4-FFF2-40B4-BE49-F238E27FC236}">
                  <a16:creationId xmlns:a16="http://schemas.microsoft.com/office/drawing/2014/main" id="{BA705243-FEA1-0946-7D02-AA4959170EBD}"/>
                </a:ext>
              </a:extLst>
            </p:cNvPr>
            <p:cNvSpPr txBox="1"/>
            <p:nvPr/>
          </p:nvSpPr>
          <p:spPr>
            <a:xfrm>
              <a:off x="3814733" y="5192394"/>
              <a:ext cx="9279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i="1" dirty="0">
                  <a:solidFill>
                    <a:schemeClr val="bg1"/>
                  </a:solidFill>
                </a:rPr>
                <a:t>Poor</a:t>
              </a:r>
              <a:br>
                <a:rPr lang="en-US" sz="1200" i="1" dirty="0">
                  <a:solidFill>
                    <a:schemeClr val="bg1"/>
                  </a:solidFill>
                </a:rPr>
              </a:br>
              <a:r>
                <a:rPr lang="en-US" sz="1200" i="1" dirty="0">
                  <a:solidFill>
                    <a:schemeClr val="bg1"/>
                  </a:solidFill>
                </a:rPr>
                <a:t>Auditability</a:t>
              </a:r>
            </a:p>
          </p:txBody>
        </p:sp>
        <p:pic>
          <p:nvPicPr>
            <p:cNvPr id="3094" name="Picture 22" descr="Audit - Free files and folders icons">
              <a:extLst>
                <a:ext uri="{FF2B5EF4-FFF2-40B4-BE49-F238E27FC236}">
                  <a16:creationId xmlns:a16="http://schemas.microsoft.com/office/drawing/2014/main" id="{4918E67C-0BAE-3538-E13D-FD16E70FC9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7356" y="4655344"/>
              <a:ext cx="457842" cy="457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00" name="Group 2099">
            <a:extLst>
              <a:ext uri="{FF2B5EF4-FFF2-40B4-BE49-F238E27FC236}">
                <a16:creationId xmlns:a16="http://schemas.microsoft.com/office/drawing/2014/main" id="{73A50804-0C8D-7C0C-1176-B79C1B776B74}"/>
              </a:ext>
            </a:extLst>
          </p:cNvPr>
          <p:cNvGrpSpPr/>
          <p:nvPr/>
        </p:nvGrpSpPr>
        <p:grpSpPr>
          <a:xfrm>
            <a:off x="3722150" y="5836468"/>
            <a:ext cx="1073884" cy="1003061"/>
            <a:chOff x="3722150" y="5836468"/>
            <a:chExt cx="1073884" cy="1003061"/>
          </a:xfrm>
        </p:grpSpPr>
        <p:sp>
          <p:nvSpPr>
            <p:cNvPr id="2090" name="TextBox 2089">
              <a:extLst>
                <a:ext uri="{FF2B5EF4-FFF2-40B4-BE49-F238E27FC236}">
                  <a16:creationId xmlns:a16="http://schemas.microsoft.com/office/drawing/2014/main" id="{C3196F28-003C-F025-4066-C5C1CE8B7054}"/>
                </a:ext>
              </a:extLst>
            </p:cNvPr>
            <p:cNvSpPr txBox="1"/>
            <p:nvPr/>
          </p:nvSpPr>
          <p:spPr>
            <a:xfrm>
              <a:off x="3722150" y="6377864"/>
              <a:ext cx="1073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i="1" dirty="0">
                  <a:solidFill>
                    <a:schemeClr val="bg1"/>
                  </a:solidFill>
                </a:rPr>
                <a:t>No Real-Time</a:t>
              </a:r>
              <a:br>
                <a:rPr lang="en-US" sz="1200" i="1" dirty="0">
                  <a:solidFill>
                    <a:schemeClr val="bg1"/>
                  </a:solidFill>
                </a:rPr>
              </a:br>
              <a:r>
                <a:rPr lang="en-US" sz="1200" i="1" dirty="0">
                  <a:solidFill>
                    <a:schemeClr val="bg1"/>
                  </a:solidFill>
                </a:rPr>
                <a:t>Ingestion</a:t>
              </a:r>
            </a:p>
          </p:txBody>
        </p:sp>
        <p:pic>
          <p:nvPicPr>
            <p:cNvPr id="3096" name="Picture 24" descr="Real time - Free time and date icons">
              <a:extLst>
                <a:ext uri="{FF2B5EF4-FFF2-40B4-BE49-F238E27FC236}">
                  <a16:creationId xmlns:a16="http://schemas.microsoft.com/office/drawing/2014/main" id="{42076315-5A45-E981-0F90-530D2E2731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8264" y="5836468"/>
              <a:ext cx="525886" cy="525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01" name="Group 2100">
            <a:extLst>
              <a:ext uri="{FF2B5EF4-FFF2-40B4-BE49-F238E27FC236}">
                <a16:creationId xmlns:a16="http://schemas.microsoft.com/office/drawing/2014/main" id="{2B6760F2-6F90-BAED-A3EF-D04BAA9BE5B4}"/>
              </a:ext>
            </a:extLst>
          </p:cNvPr>
          <p:cNvGrpSpPr/>
          <p:nvPr/>
        </p:nvGrpSpPr>
        <p:grpSpPr>
          <a:xfrm>
            <a:off x="1793093" y="5841629"/>
            <a:ext cx="1139736" cy="997900"/>
            <a:chOff x="1793093" y="5841629"/>
            <a:chExt cx="1139736" cy="997900"/>
          </a:xfrm>
        </p:grpSpPr>
        <p:sp>
          <p:nvSpPr>
            <p:cNvPr id="2092" name="TextBox 2091">
              <a:extLst>
                <a:ext uri="{FF2B5EF4-FFF2-40B4-BE49-F238E27FC236}">
                  <a16:creationId xmlns:a16="http://schemas.microsoft.com/office/drawing/2014/main" id="{D7025AE1-82CA-3A34-84CE-B15D4C14F16F}"/>
                </a:ext>
              </a:extLst>
            </p:cNvPr>
            <p:cNvSpPr txBox="1"/>
            <p:nvPr/>
          </p:nvSpPr>
          <p:spPr>
            <a:xfrm>
              <a:off x="1793093" y="6377864"/>
              <a:ext cx="11397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i="1" dirty="0">
                  <a:solidFill>
                    <a:schemeClr val="bg1"/>
                  </a:solidFill>
                </a:rPr>
                <a:t>No support for</a:t>
              </a:r>
              <a:br>
                <a:rPr lang="en-US" sz="1200" i="1" dirty="0">
                  <a:solidFill>
                    <a:schemeClr val="bg1"/>
                  </a:solidFill>
                </a:rPr>
              </a:br>
              <a:r>
                <a:rPr lang="en-US" sz="1200" i="1" dirty="0">
                  <a:solidFill>
                    <a:schemeClr val="bg1"/>
                  </a:solidFill>
                </a:rPr>
                <a:t>unstructured</a:t>
              </a:r>
            </a:p>
          </p:txBody>
        </p:sp>
        <p:pic>
          <p:nvPicPr>
            <p:cNvPr id="3098" name="Picture 26">
              <a:extLst>
                <a:ext uri="{FF2B5EF4-FFF2-40B4-BE49-F238E27FC236}">
                  <a16:creationId xmlns:a16="http://schemas.microsoft.com/office/drawing/2014/main" id="{EC412838-00E1-2D84-0298-4D2035DB8B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6086" y="5841629"/>
              <a:ext cx="553749" cy="553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02" name="Group 2101">
            <a:extLst>
              <a:ext uri="{FF2B5EF4-FFF2-40B4-BE49-F238E27FC236}">
                <a16:creationId xmlns:a16="http://schemas.microsoft.com/office/drawing/2014/main" id="{1871A438-8559-B725-2244-FE704713D49F}"/>
              </a:ext>
            </a:extLst>
          </p:cNvPr>
          <p:cNvGrpSpPr/>
          <p:nvPr/>
        </p:nvGrpSpPr>
        <p:grpSpPr>
          <a:xfrm>
            <a:off x="225969" y="5833343"/>
            <a:ext cx="883575" cy="1006187"/>
            <a:chOff x="225969" y="5833343"/>
            <a:chExt cx="883575" cy="1006187"/>
          </a:xfrm>
        </p:grpSpPr>
        <p:sp>
          <p:nvSpPr>
            <p:cNvPr id="2091" name="TextBox 2090">
              <a:extLst>
                <a:ext uri="{FF2B5EF4-FFF2-40B4-BE49-F238E27FC236}">
                  <a16:creationId xmlns:a16="http://schemas.microsoft.com/office/drawing/2014/main" id="{3297DF12-EAF6-E848-08EE-243B61ADFCE9}"/>
                </a:ext>
              </a:extLst>
            </p:cNvPr>
            <p:cNvSpPr txBox="1"/>
            <p:nvPr/>
          </p:nvSpPr>
          <p:spPr>
            <a:xfrm>
              <a:off x="225969" y="6377865"/>
              <a:ext cx="8835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i="1" dirty="0">
                  <a:solidFill>
                    <a:schemeClr val="bg1"/>
                  </a:solidFill>
                </a:rPr>
                <a:t>No Unified</a:t>
              </a:r>
              <a:br>
                <a:rPr lang="en-US" sz="1200" i="1" dirty="0">
                  <a:solidFill>
                    <a:schemeClr val="bg1"/>
                  </a:solidFill>
                </a:rPr>
              </a:br>
              <a:r>
                <a:rPr lang="en-US" sz="1200" i="1" dirty="0">
                  <a:solidFill>
                    <a:schemeClr val="bg1"/>
                  </a:solidFill>
                </a:rPr>
                <a:t>Schema</a:t>
              </a:r>
            </a:p>
          </p:txBody>
        </p:sp>
        <p:pic>
          <p:nvPicPr>
            <p:cNvPr id="3100" name="Picture 28" descr="Big data - Free computer icons">
              <a:extLst>
                <a:ext uri="{FF2B5EF4-FFF2-40B4-BE49-F238E27FC236}">
                  <a16:creationId xmlns:a16="http://schemas.microsoft.com/office/drawing/2014/main" id="{1FDEEA85-09A7-BCCF-C4D8-8EBDC367FC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813" y="5833343"/>
              <a:ext cx="525886" cy="525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05" name="Group 2104">
            <a:extLst>
              <a:ext uri="{FF2B5EF4-FFF2-40B4-BE49-F238E27FC236}">
                <a16:creationId xmlns:a16="http://schemas.microsoft.com/office/drawing/2014/main" id="{43868F98-4DCF-3980-B23D-D5F2ED922EAB}"/>
              </a:ext>
            </a:extLst>
          </p:cNvPr>
          <p:cNvGrpSpPr/>
          <p:nvPr/>
        </p:nvGrpSpPr>
        <p:grpSpPr>
          <a:xfrm>
            <a:off x="6206308" y="4669643"/>
            <a:ext cx="1044132" cy="985206"/>
            <a:chOff x="5994966" y="4608681"/>
            <a:chExt cx="1044132" cy="985206"/>
          </a:xfrm>
        </p:grpSpPr>
        <p:pic>
          <p:nvPicPr>
            <p:cNvPr id="3106" name="Picture 34" descr="Cloud technology - Free electronics icons">
              <a:extLst>
                <a:ext uri="{FF2B5EF4-FFF2-40B4-BE49-F238E27FC236}">
                  <a16:creationId xmlns:a16="http://schemas.microsoft.com/office/drawing/2014/main" id="{4B7587A9-8648-65A5-508E-3A92E55067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2817" y="4608681"/>
              <a:ext cx="708207" cy="7082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3" name="TextBox 2102">
              <a:extLst>
                <a:ext uri="{FF2B5EF4-FFF2-40B4-BE49-F238E27FC236}">
                  <a16:creationId xmlns:a16="http://schemas.microsoft.com/office/drawing/2014/main" id="{C2913C78-5529-AEF0-41B1-17F28D00704B}"/>
                </a:ext>
              </a:extLst>
            </p:cNvPr>
            <p:cNvSpPr txBox="1"/>
            <p:nvPr/>
          </p:nvSpPr>
          <p:spPr>
            <a:xfrm>
              <a:off x="5994966" y="5316888"/>
              <a:ext cx="10441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solidFill>
                    <a:schemeClr val="bg1"/>
                  </a:solidFill>
                </a:rPr>
                <a:t>Cloud Native</a:t>
              </a:r>
            </a:p>
          </p:txBody>
        </p:sp>
      </p:grpSp>
      <p:grpSp>
        <p:nvGrpSpPr>
          <p:cNvPr id="2107" name="Group 2106">
            <a:extLst>
              <a:ext uri="{FF2B5EF4-FFF2-40B4-BE49-F238E27FC236}">
                <a16:creationId xmlns:a16="http://schemas.microsoft.com/office/drawing/2014/main" id="{82741FF3-7AB1-2CA2-3E0E-619ACB645BDC}"/>
              </a:ext>
            </a:extLst>
          </p:cNvPr>
          <p:cNvGrpSpPr/>
          <p:nvPr/>
        </p:nvGrpSpPr>
        <p:grpSpPr>
          <a:xfrm>
            <a:off x="7223396" y="5591793"/>
            <a:ext cx="1361270" cy="1078457"/>
            <a:chOff x="7456738" y="4689492"/>
            <a:chExt cx="1361270" cy="1078457"/>
          </a:xfrm>
        </p:grpSpPr>
        <p:pic>
          <p:nvPicPr>
            <p:cNvPr id="3108" name="Picture 36" descr="Machine Learning - Free education icons">
              <a:extLst>
                <a:ext uri="{FF2B5EF4-FFF2-40B4-BE49-F238E27FC236}">
                  <a16:creationId xmlns:a16="http://schemas.microsoft.com/office/drawing/2014/main" id="{F174CD13-C7C3-F83E-D0A8-75FB5CDC5B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2423" y="4689492"/>
              <a:ext cx="616792" cy="616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4" name="TextBox 2103">
              <a:extLst>
                <a:ext uri="{FF2B5EF4-FFF2-40B4-BE49-F238E27FC236}">
                  <a16:creationId xmlns:a16="http://schemas.microsoft.com/office/drawing/2014/main" id="{89B5C3AA-0AF7-6653-C488-D338E929A595}"/>
                </a:ext>
              </a:extLst>
            </p:cNvPr>
            <p:cNvSpPr txBox="1"/>
            <p:nvPr/>
          </p:nvSpPr>
          <p:spPr>
            <a:xfrm>
              <a:off x="7456738" y="5306284"/>
              <a:ext cx="13612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i="1" dirty="0">
                  <a:solidFill>
                    <a:schemeClr val="bg1"/>
                  </a:solidFill>
                </a:rPr>
                <a:t>Machine Learning</a:t>
              </a:r>
              <a:br>
                <a:rPr lang="en-US" sz="1200" i="1" dirty="0">
                  <a:solidFill>
                    <a:schemeClr val="bg1"/>
                  </a:solidFill>
                </a:rPr>
              </a:br>
              <a:r>
                <a:rPr lang="en-US" sz="1200" i="1" dirty="0">
                  <a:solidFill>
                    <a:schemeClr val="bg1"/>
                  </a:solidFill>
                </a:rPr>
                <a:t>Enablement</a:t>
              </a:r>
            </a:p>
          </p:txBody>
        </p:sp>
      </p:grpSp>
      <p:grpSp>
        <p:nvGrpSpPr>
          <p:cNvPr id="2109" name="Group 2108">
            <a:extLst>
              <a:ext uri="{FF2B5EF4-FFF2-40B4-BE49-F238E27FC236}">
                <a16:creationId xmlns:a16="http://schemas.microsoft.com/office/drawing/2014/main" id="{A5D4AFCD-6515-BE73-7AEC-A460E397B915}"/>
              </a:ext>
            </a:extLst>
          </p:cNvPr>
          <p:cNvGrpSpPr/>
          <p:nvPr/>
        </p:nvGrpSpPr>
        <p:grpSpPr>
          <a:xfrm>
            <a:off x="8769426" y="4565553"/>
            <a:ext cx="828688" cy="1115760"/>
            <a:chOff x="8201296" y="4817001"/>
            <a:chExt cx="828688" cy="1115760"/>
          </a:xfrm>
        </p:grpSpPr>
        <p:pic>
          <p:nvPicPr>
            <p:cNvPr id="3114" name="Picture 42" descr="Cost Icons &amp; Symbols">
              <a:extLst>
                <a:ext uri="{FF2B5EF4-FFF2-40B4-BE49-F238E27FC236}">
                  <a16:creationId xmlns:a16="http://schemas.microsoft.com/office/drawing/2014/main" id="{E90C65F7-FD23-9499-0AD2-BA732E3DE1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6681" y="4817001"/>
              <a:ext cx="708207" cy="7082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8" name="TextBox 2107">
              <a:extLst>
                <a:ext uri="{FF2B5EF4-FFF2-40B4-BE49-F238E27FC236}">
                  <a16:creationId xmlns:a16="http://schemas.microsoft.com/office/drawing/2014/main" id="{03689D58-1E56-B08E-917A-C9AC898BDF08}"/>
                </a:ext>
              </a:extLst>
            </p:cNvPr>
            <p:cNvSpPr txBox="1"/>
            <p:nvPr/>
          </p:nvSpPr>
          <p:spPr>
            <a:xfrm>
              <a:off x="8201296" y="5471096"/>
              <a:ext cx="8286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i="1" dirty="0">
                  <a:solidFill>
                    <a:schemeClr val="bg1"/>
                  </a:solidFill>
                </a:rPr>
                <a:t>Cost</a:t>
              </a:r>
              <a:br>
                <a:rPr lang="en-US" sz="1200" i="1" dirty="0">
                  <a:solidFill>
                    <a:schemeClr val="bg1"/>
                  </a:solidFill>
                </a:rPr>
              </a:br>
              <a:r>
                <a:rPr lang="en-US" sz="1200" i="1" dirty="0">
                  <a:solidFill>
                    <a:schemeClr val="bg1"/>
                  </a:solidFill>
                </a:rPr>
                <a:t>Efficiency</a:t>
              </a:r>
            </a:p>
          </p:txBody>
        </p:sp>
      </p:grpSp>
      <p:grpSp>
        <p:nvGrpSpPr>
          <p:cNvPr id="2111" name="Group 2110">
            <a:extLst>
              <a:ext uri="{FF2B5EF4-FFF2-40B4-BE49-F238E27FC236}">
                <a16:creationId xmlns:a16="http://schemas.microsoft.com/office/drawing/2014/main" id="{01D7E331-ED3D-21A6-62F9-4AB9D4E76D88}"/>
              </a:ext>
            </a:extLst>
          </p:cNvPr>
          <p:cNvGrpSpPr/>
          <p:nvPr/>
        </p:nvGrpSpPr>
        <p:grpSpPr>
          <a:xfrm>
            <a:off x="9751267" y="5482915"/>
            <a:ext cx="1067343" cy="1271175"/>
            <a:chOff x="8887101" y="5485920"/>
            <a:chExt cx="1067343" cy="1271175"/>
          </a:xfrm>
        </p:grpSpPr>
        <p:pic>
          <p:nvPicPr>
            <p:cNvPr id="3116" name="Picture 44" descr="Audit - Free business and finance icons">
              <a:extLst>
                <a:ext uri="{FF2B5EF4-FFF2-40B4-BE49-F238E27FC236}">
                  <a16:creationId xmlns:a16="http://schemas.microsoft.com/office/drawing/2014/main" id="{F1E647FA-4AF8-D594-3AB2-A089CBDD5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0589" y="5485920"/>
              <a:ext cx="780065" cy="780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10" name="TextBox 2109">
              <a:extLst>
                <a:ext uri="{FF2B5EF4-FFF2-40B4-BE49-F238E27FC236}">
                  <a16:creationId xmlns:a16="http://schemas.microsoft.com/office/drawing/2014/main" id="{A89B364E-A6B7-5D05-EDB8-05836D3A12E7}"/>
                </a:ext>
              </a:extLst>
            </p:cNvPr>
            <p:cNvSpPr txBox="1"/>
            <p:nvPr/>
          </p:nvSpPr>
          <p:spPr>
            <a:xfrm>
              <a:off x="8887101" y="6295430"/>
              <a:ext cx="10673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Auditability &amp;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Data Lineage</a:t>
              </a:r>
            </a:p>
          </p:txBody>
        </p:sp>
      </p:grpSp>
      <p:grpSp>
        <p:nvGrpSpPr>
          <p:cNvPr id="3073" name="Group 3072">
            <a:extLst>
              <a:ext uri="{FF2B5EF4-FFF2-40B4-BE49-F238E27FC236}">
                <a16:creationId xmlns:a16="http://schemas.microsoft.com/office/drawing/2014/main" id="{7B461676-A62D-7D7B-DC05-A059E5784A26}"/>
              </a:ext>
            </a:extLst>
          </p:cNvPr>
          <p:cNvGrpSpPr/>
          <p:nvPr/>
        </p:nvGrpSpPr>
        <p:grpSpPr>
          <a:xfrm>
            <a:off x="11099536" y="4604599"/>
            <a:ext cx="885050" cy="1218027"/>
            <a:chOff x="11043078" y="4669643"/>
            <a:chExt cx="885050" cy="1218027"/>
          </a:xfrm>
        </p:grpSpPr>
        <p:pic>
          <p:nvPicPr>
            <p:cNvPr id="3118" name="Picture 46" descr="Data center - Free computer icons">
              <a:extLst>
                <a:ext uri="{FF2B5EF4-FFF2-40B4-BE49-F238E27FC236}">
                  <a16:creationId xmlns:a16="http://schemas.microsoft.com/office/drawing/2014/main" id="{28B15600-57CD-F587-BFBC-CB2EA87DB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3078" y="4669643"/>
              <a:ext cx="780065" cy="780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72" name="TextBox 3071">
              <a:extLst>
                <a:ext uri="{FF2B5EF4-FFF2-40B4-BE49-F238E27FC236}">
                  <a16:creationId xmlns:a16="http://schemas.microsoft.com/office/drawing/2014/main" id="{9EE1088F-A85F-F827-774D-1AE9D50D5DFB}"/>
                </a:ext>
              </a:extLst>
            </p:cNvPr>
            <p:cNvSpPr txBox="1"/>
            <p:nvPr/>
          </p:nvSpPr>
          <p:spPr>
            <a:xfrm>
              <a:off x="11043078" y="5426005"/>
              <a:ext cx="8850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Unified 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Data Store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8C22040-AB9D-E11B-3887-DC5F7ADF407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4157" y="451020"/>
            <a:ext cx="9888569" cy="34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76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7A4336-1598-99A3-1595-32EE8D114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D820A1-AF8A-6A6A-69F8-4A96E8D6E8FC}"/>
              </a:ext>
            </a:extLst>
          </p:cNvPr>
          <p:cNvSpPr txBox="1"/>
          <p:nvPr/>
        </p:nvSpPr>
        <p:spPr>
          <a:xfrm>
            <a:off x="2206858" y="63500"/>
            <a:ext cx="7778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gradFill flip="none" rotWithShape="1">
                  <a:gsLst>
                    <a:gs pos="54000">
                      <a:srgbClr val="F7D486"/>
                    </a:gs>
                    <a:gs pos="0">
                      <a:srgbClr val="F27A7D"/>
                    </a:gs>
                    <a:gs pos="100000">
                      <a:srgbClr val="C5F9D7">
                        <a:alpha val="19000"/>
                      </a:srgbClr>
                    </a:gs>
                  </a:gsLst>
                  <a:lin ang="2700000" scaled="1"/>
                  <a:tileRect/>
                </a:gradFill>
              </a:rPr>
              <a:t>Proposed Solution - Conceptual Modern Data Platform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D8B09A-DDD0-7C9F-B1C6-37EC92B90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489" y="645935"/>
            <a:ext cx="10675021" cy="5566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EF829E-6461-5AD5-2160-445F21F86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96" y="645935"/>
            <a:ext cx="951058" cy="55661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E55E96-D93B-CD15-8A6D-D985FA382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2991" y="6276295"/>
            <a:ext cx="2969009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48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23DBB4-E06B-06C0-59DC-A593B95B0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0FA7AA-5CB2-11B9-AB2E-3264D45BB56F}"/>
              </a:ext>
            </a:extLst>
          </p:cNvPr>
          <p:cNvSpPr txBox="1"/>
          <p:nvPr/>
        </p:nvSpPr>
        <p:spPr>
          <a:xfrm>
            <a:off x="4171819" y="52466"/>
            <a:ext cx="3848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gradFill flip="none" rotWithShape="1">
                  <a:gsLst>
                    <a:gs pos="54000">
                      <a:srgbClr val="F7D486"/>
                    </a:gs>
                    <a:gs pos="0">
                      <a:srgbClr val="F27A7D"/>
                    </a:gs>
                    <a:gs pos="100000">
                      <a:srgbClr val="C5F9D7">
                        <a:alpha val="19000"/>
                      </a:srgbClr>
                    </a:gs>
                  </a:gsLst>
                  <a:lin ang="2700000" scaled="1"/>
                  <a:tileRect/>
                </a:gradFill>
              </a:rPr>
              <a:t>Implementation Roadmap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FA978D-1733-D84D-6D5C-E56F42BE9347}"/>
              </a:ext>
            </a:extLst>
          </p:cNvPr>
          <p:cNvSpPr txBox="1"/>
          <p:nvPr/>
        </p:nvSpPr>
        <p:spPr>
          <a:xfrm>
            <a:off x="4583020" y="789726"/>
            <a:ext cx="2907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</a:rPr>
              <a:t>Choice of Cloud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EE7610-CDD6-A478-8A08-7ED2988E86E0}"/>
              </a:ext>
            </a:extLst>
          </p:cNvPr>
          <p:cNvSpPr txBox="1"/>
          <p:nvPr/>
        </p:nvSpPr>
        <p:spPr>
          <a:xfrm>
            <a:off x="4963188" y="3344749"/>
            <a:ext cx="2147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</a:rPr>
              <a:t>Implementation Plan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CEFD35-345B-3627-413C-C4345932A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10797">
            <a:off x="455222" y="1630374"/>
            <a:ext cx="1277693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mazon Web Services Logo, symbol, meaning, history, PNG, brand">
            <a:extLst>
              <a:ext uri="{FF2B5EF4-FFF2-40B4-BE49-F238E27FC236}">
                <a16:creationId xmlns:a16="http://schemas.microsoft.com/office/drawing/2014/main" id="{2B345A3E-5DA5-1C15-CA96-F22A5FD81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71337">
            <a:off x="1709139" y="1813664"/>
            <a:ext cx="830528" cy="467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63001F4-AD8C-9F39-6AA7-EE4D2A0B7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5456">
            <a:off x="608966" y="2374601"/>
            <a:ext cx="2184400" cy="339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7421D089-F279-46B6-E46D-3211D2D649D3}"/>
              </a:ext>
            </a:extLst>
          </p:cNvPr>
          <p:cNvSpPr/>
          <p:nvPr/>
        </p:nvSpPr>
        <p:spPr>
          <a:xfrm>
            <a:off x="550333" y="5204544"/>
            <a:ext cx="2321764" cy="115064"/>
          </a:xfrm>
          <a:custGeom>
            <a:avLst/>
            <a:gdLst>
              <a:gd name="connsiteX0" fmla="*/ 2119505 w 2321764"/>
              <a:gd name="connsiteY0" fmla="*/ 0 h 115064"/>
              <a:gd name="connsiteX1" fmla="*/ 2289971 w 2321764"/>
              <a:gd name="connsiteY1" fmla="*/ 0 h 115064"/>
              <a:gd name="connsiteX2" fmla="*/ 2291292 w 2321764"/>
              <a:gd name="connsiteY2" fmla="*/ 8652 h 115064"/>
              <a:gd name="connsiteX3" fmla="*/ 2311309 w 2321764"/>
              <a:gd name="connsiteY3" fmla="*/ 86498 h 115064"/>
              <a:gd name="connsiteX4" fmla="*/ 2321764 w 2321764"/>
              <a:gd name="connsiteY4" fmla="*/ 115064 h 115064"/>
              <a:gd name="connsiteX5" fmla="*/ 2144633 w 2321764"/>
              <a:gd name="connsiteY5" fmla="*/ 115064 h 115064"/>
              <a:gd name="connsiteX6" fmla="*/ 2126015 w 2321764"/>
              <a:gd name="connsiteY6" fmla="*/ 42653 h 115064"/>
              <a:gd name="connsiteX7" fmla="*/ 0 w 2321764"/>
              <a:gd name="connsiteY7" fmla="*/ 0 h 115064"/>
              <a:gd name="connsiteX8" fmla="*/ 2119504 w 2321764"/>
              <a:gd name="connsiteY8" fmla="*/ 0 h 115064"/>
              <a:gd name="connsiteX9" fmla="*/ 2126014 w 2321764"/>
              <a:gd name="connsiteY9" fmla="*/ 42653 h 115064"/>
              <a:gd name="connsiteX10" fmla="*/ 2144632 w 2321764"/>
              <a:gd name="connsiteY10" fmla="*/ 115064 h 115064"/>
              <a:gd name="connsiteX11" fmla="*/ 0 w 2321764"/>
              <a:gd name="connsiteY11" fmla="*/ 115064 h 115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21764" h="115064">
                <a:moveTo>
                  <a:pt x="2119505" y="0"/>
                </a:moveTo>
                <a:lnTo>
                  <a:pt x="2289971" y="0"/>
                </a:lnTo>
                <a:lnTo>
                  <a:pt x="2291292" y="8652"/>
                </a:lnTo>
                <a:cubicBezTo>
                  <a:pt x="2296702" y="35091"/>
                  <a:pt x="2303397" y="61063"/>
                  <a:pt x="2311309" y="86498"/>
                </a:cubicBezTo>
                <a:lnTo>
                  <a:pt x="2321764" y="115064"/>
                </a:lnTo>
                <a:lnTo>
                  <a:pt x="2144633" y="115064"/>
                </a:lnTo>
                <a:lnTo>
                  <a:pt x="2126015" y="42653"/>
                </a:lnTo>
                <a:close/>
                <a:moveTo>
                  <a:pt x="0" y="0"/>
                </a:moveTo>
                <a:lnTo>
                  <a:pt x="2119504" y="0"/>
                </a:lnTo>
                <a:lnTo>
                  <a:pt x="2126014" y="42653"/>
                </a:lnTo>
                <a:lnTo>
                  <a:pt x="2144632" y="115064"/>
                </a:lnTo>
                <a:lnTo>
                  <a:pt x="0" y="115064"/>
                </a:lnTo>
                <a:close/>
              </a:path>
            </a:pathLst>
          </a:custGeom>
          <a:solidFill>
            <a:srgbClr val="8ED9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802C8D29-C2C2-027F-D6A9-815D2120CC61}"/>
              </a:ext>
            </a:extLst>
          </p:cNvPr>
          <p:cNvSpPr/>
          <p:nvPr/>
        </p:nvSpPr>
        <p:spPr>
          <a:xfrm>
            <a:off x="4402755" y="5204544"/>
            <a:ext cx="3355002" cy="115064"/>
          </a:xfrm>
          <a:custGeom>
            <a:avLst/>
            <a:gdLst>
              <a:gd name="connsiteX0" fmla="*/ 3152743 w 3355002"/>
              <a:gd name="connsiteY0" fmla="*/ 0 h 115064"/>
              <a:gd name="connsiteX1" fmla="*/ 3323210 w 3355002"/>
              <a:gd name="connsiteY1" fmla="*/ 0 h 115064"/>
              <a:gd name="connsiteX2" fmla="*/ 3324530 w 3355002"/>
              <a:gd name="connsiteY2" fmla="*/ 8652 h 115064"/>
              <a:gd name="connsiteX3" fmla="*/ 3344547 w 3355002"/>
              <a:gd name="connsiteY3" fmla="*/ 86498 h 115064"/>
              <a:gd name="connsiteX4" fmla="*/ 3355002 w 3355002"/>
              <a:gd name="connsiteY4" fmla="*/ 115064 h 115064"/>
              <a:gd name="connsiteX5" fmla="*/ 3177871 w 3355002"/>
              <a:gd name="connsiteY5" fmla="*/ 115064 h 115064"/>
              <a:gd name="connsiteX6" fmla="*/ 3159253 w 3355002"/>
              <a:gd name="connsiteY6" fmla="*/ 42653 h 115064"/>
              <a:gd name="connsiteX7" fmla="*/ 31792 w 3355002"/>
              <a:gd name="connsiteY7" fmla="*/ 0 h 115064"/>
              <a:gd name="connsiteX8" fmla="*/ 202260 w 3355002"/>
              <a:gd name="connsiteY8" fmla="*/ 0 h 115064"/>
              <a:gd name="connsiteX9" fmla="*/ 3152742 w 3355002"/>
              <a:gd name="connsiteY9" fmla="*/ 0 h 115064"/>
              <a:gd name="connsiteX10" fmla="*/ 3159252 w 3355002"/>
              <a:gd name="connsiteY10" fmla="*/ 42653 h 115064"/>
              <a:gd name="connsiteX11" fmla="*/ 3177870 w 3355002"/>
              <a:gd name="connsiteY11" fmla="*/ 115064 h 115064"/>
              <a:gd name="connsiteX12" fmla="*/ 177132 w 3355002"/>
              <a:gd name="connsiteY12" fmla="*/ 115064 h 115064"/>
              <a:gd name="connsiteX13" fmla="*/ 0 w 3355002"/>
              <a:gd name="connsiteY13" fmla="*/ 115064 h 115064"/>
              <a:gd name="connsiteX14" fmla="*/ 10455 w 3355002"/>
              <a:gd name="connsiteY14" fmla="*/ 86498 h 115064"/>
              <a:gd name="connsiteX15" fmla="*/ 30472 w 3355002"/>
              <a:gd name="connsiteY15" fmla="*/ 8652 h 115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55002" h="115064">
                <a:moveTo>
                  <a:pt x="3152743" y="0"/>
                </a:moveTo>
                <a:lnTo>
                  <a:pt x="3323210" y="0"/>
                </a:lnTo>
                <a:lnTo>
                  <a:pt x="3324530" y="8652"/>
                </a:lnTo>
                <a:cubicBezTo>
                  <a:pt x="3329941" y="35091"/>
                  <a:pt x="3336636" y="61063"/>
                  <a:pt x="3344547" y="86498"/>
                </a:cubicBezTo>
                <a:lnTo>
                  <a:pt x="3355002" y="115064"/>
                </a:lnTo>
                <a:lnTo>
                  <a:pt x="3177871" y="115064"/>
                </a:lnTo>
                <a:lnTo>
                  <a:pt x="3159253" y="42653"/>
                </a:lnTo>
                <a:close/>
                <a:moveTo>
                  <a:pt x="31792" y="0"/>
                </a:moveTo>
                <a:lnTo>
                  <a:pt x="202260" y="0"/>
                </a:lnTo>
                <a:lnTo>
                  <a:pt x="3152742" y="0"/>
                </a:lnTo>
                <a:lnTo>
                  <a:pt x="3159252" y="42653"/>
                </a:lnTo>
                <a:lnTo>
                  <a:pt x="3177870" y="115064"/>
                </a:lnTo>
                <a:lnTo>
                  <a:pt x="177132" y="115064"/>
                </a:lnTo>
                <a:lnTo>
                  <a:pt x="0" y="115064"/>
                </a:lnTo>
                <a:lnTo>
                  <a:pt x="10455" y="86498"/>
                </a:lnTo>
                <a:cubicBezTo>
                  <a:pt x="18367" y="61063"/>
                  <a:pt x="25061" y="35091"/>
                  <a:pt x="30472" y="8652"/>
                </a:cubicBezTo>
                <a:close/>
              </a:path>
            </a:pathLst>
          </a:custGeom>
          <a:gradFill>
            <a:gsLst>
              <a:gs pos="0">
                <a:srgbClr val="8ED973"/>
              </a:gs>
              <a:gs pos="100000">
                <a:srgbClr val="F7258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CA1CE3D-8715-2EAF-8EF7-473F3E4F4677}"/>
              </a:ext>
            </a:extLst>
          </p:cNvPr>
          <p:cNvSpPr/>
          <p:nvPr/>
        </p:nvSpPr>
        <p:spPr>
          <a:xfrm>
            <a:off x="9288415" y="5204544"/>
            <a:ext cx="2285519" cy="115064"/>
          </a:xfrm>
          <a:custGeom>
            <a:avLst/>
            <a:gdLst>
              <a:gd name="connsiteX0" fmla="*/ 31792 w 2285519"/>
              <a:gd name="connsiteY0" fmla="*/ 0 h 115064"/>
              <a:gd name="connsiteX1" fmla="*/ 202260 w 2285519"/>
              <a:gd name="connsiteY1" fmla="*/ 0 h 115064"/>
              <a:gd name="connsiteX2" fmla="*/ 202261 w 2285519"/>
              <a:gd name="connsiteY2" fmla="*/ 0 h 115064"/>
              <a:gd name="connsiteX3" fmla="*/ 2285519 w 2285519"/>
              <a:gd name="connsiteY3" fmla="*/ 0 h 115064"/>
              <a:gd name="connsiteX4" fmla="*/ 2285519 w 2285519"/>
              <a:gd name="connsiteY4" fmla="*/ 115064 h 115064"/>
              <a:gd name="connsiteX5" fmla="*/ 177133 w 2285519"/>
              <a:gd name="connsiteY5" fmla="*/ 115064 h 115064"/>
              <a:gd name="connsiteX6" fmla="*/ 177132 w 2285519"/>
              <a:gd name="connsiteY6" fmla="*/ 115064 h 115064"/>
              <a:gd name="connsiteX7" fmla="*/ 0 w 2285519"/>
              <a:gd name="connsiteY7" fmla="*/ 115064 h 115064"/>
              <a:gd name="connsiteX8" fmla="*/ 10455 w 2285519"/>
              <a:gd name="connsiteY8" fmla="*/ 86498 h 115064"/>
              <a:gd name="connsiteX9" fmla="*/ 30472 w 2285519"/>
              <a:gd name="connsiteY9" fmla="*/ 8652 h 115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85519" h="115064">
                <a:moveTo>
                  <a:pt x="31792" y="0"/>
                </a:moveTo>
                <a:lnTo>
                  <a:pt x="202260" y="0"/>
                </a:lnTo>
                <a:lnTo>
                  <a:pt x="202261" y="0"/>
                </a:lnTo>
                <a:lnTo>
                  <a:pt x="2285519" y="0"/>
                </a:lnTo>
                <a:lnTo>
                  <a:pt x="2285519" y="115064"/>
                </a:lnTo>
                <a:lnTo>
                  <a:pt x="177133" y="115064"/>
                </a:lnTo>
                <a:lnTo>
                  <a:pt x="177132" y="115064"/>
                </a:lnTo>
                <a:lnTo>
                  <a:pt x="0" y="115064"/>
                </a:lnTo>
                <a:lnTo>
                  <a:pt x="10455" y="86498"/>
                </a:lnTo>
                <a:cubicBezTo>
                  <a:pt x="18367" y="61063"/>
                  <a:pt x="25062" y="35091"/>
                  <a:pt x="30472" y="8652"/>
                </a:cubicBezTo>
                <a:close/>
              </a:path>
            </a:pathLst>
          </a:custGeom>
          <a:solidFill>
            <a:srgbClr val="F72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E82BD6-2865-5C50-5C3A-8C6CE93ACACB}"/>
              </a:ext>
            </a:extLst>
          </p:cNvPr>
          <p:cNvSpPr/>
          <p:nvPr/>
        </p:nvSpPr>
        <p:spPr>
          <a:xfrm>
            <a:off x="2656417" y="4068480"/>
            <a:ext cx="1962020" cy="1136065"/>
          </a:xfrm>
          <a:custGeom>
            <a:avLst/>
            <a:gdLst>
              <a:gd name="connsiteX0" fmla="*/ 981010 w 1962020"/>
              <a:gd name="connsiteY0" fmla="*/ 0 h 1136065"/>
              <a:gd name="connsiteX1" fmla="*/ 1962020 w 1962020"/>
              <a:gd name="connsiteY1" fmla="*/ 981010 h 1136065"/>
              <a:gd name="connsiteX2" fmla="*/ 1956955 w 1962020"/>
              <a:gd name="connsiteY2" fmla="*/ 1081313 h 1136065"/>
              <a:gd name="connsiteX3" fmla="*/ 1948598 w 1962020"/>
              <a:gd name="connsiteY3" fmla="*/ 1136065 h 1136065"/>
              <a:gd name="connsiteX4" fmla="*/ 1778130 w 1962020"/>
              <a:gd name="connsiteY4" fmla="*/ 1136065 h 1136065"/>
              <a:gd name="connsiteX5" fmla="*/ 1789119 w 1962020"/>
              <a:gd name="connsiteY5" fmla="*/ 1064062 h 1136065"/>
              <a:gd name="connsiteX6" fmla="*/ 1793313 w 1962020"/>
              <a:gd name="connsiteY6" fmla="*/ 981009 h 1136065"/>
              <a:gd name="connsiteX7" fmla="*/ 981009 w 1962020"/>
              <a:gd name="connsiteY7" fmla="*/ 168705 h 1136065"/>
              <a:gd name="connsiteX8" fmla="*/ 168705 w 1962020"/>
              <a:gd name="connsiteY8" fmla="*/ 981009 h 1136065"/>
              <a:gd name="connsiteX9" fmla="*/ 172899 w 1962020"/>
              <a:gd name="connsiteY9" fmla="*/ 1064062 h 1136065"/>
              <a:gd name="connsiteX10" fmla="*/ 183887 w 1962020"/>
              <a:gd name="connsiteY10" fmla="*/ 1136065 h 1136065"/>
              <a:gd name="connsiteX11" fmla="*/ 13421 w 1962020"/>
              <a:gd name="connsiteY11" fmla="*/ 1136065 h 1136065"/>
              <a:gd name="connsiteX12" fmla="*/ 5065 w 1962020"/>
              <a:gd name="connsiteY12" fmla="*/ 1081313 h 1136065"/>
              <a:gd name="connsiteX13" fmla="*/ 0 w 1962020"/>
              <a:gd name="connsiteY13" fmla="*/ 981010 h 1136065"/>
              <a:gd name="connsiteX14" fmla="*/ 981010 w 1962020"/>
              <a:gd name="connsiteY14" fmla="*/ 0 h 1136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62020" h="1136065">
                <a:moveTo>
                  <a:pt x="981010" y="0"/>
                </a:moveTo>
                <a:cubicBezTo>
                  <a:pt x="1522807" y="0"/>
                  <a:pt x="1962020" y="439213"/>
                  <a:pt x="1962020" y="981010"/>
                </a:cubicBezTo>
                <a:cubicBezTo>
                  <a:pt x="1962020" y="1014873"/>
                  <a:pt x="1960304" y="1048334"/>
                  <a:pt x="1956955" y="1081313"/>
                </a:cubicBezTo>
                <a:lnTo>
                  <a:pt x="1948598" y="1136065"/>
                </a:lnTo>
                <a:lnTo>
                  <a:pt x="1778130" y="1136065"/>
                </a:lnTo>
                <a:lnTo>
                  <a:pt x="1789119" y="1064062"/>
                </a:lnTo>
                <a:cubicBezTo>
                  <a:pt x="1791892" y="1036755"/>
                  <a:pt x="1793313" y="1009048"/>
                  <a:pt x="1793313" y="981009"/>
                </a:cubicBezTo>
                <a:cubicBezTo>
                  <a:pt x="1793313" y="532386"/>
                  <a:pt x="1429632" y="168705"/>
                  <a:pt x="981009" y="168705"/>
                </a:cubicBezTo>
                <a:cubicBezTo>
                  <a:pt x="532386" y="168705"/>
                  <a:pt x="168705" y="532386"/>
                  <a:pt x="168705" y="981009"/>
                </a:cubicBezTo>
                <a:cubicBezTo>
                  <a:pt x="168705" y="1009048"/>
                  <a:pt x="170126" y="1036755"/>
                  <a:pt x="172899" y="1064062"/>
                </a:cubicBezTo>
                <a:lnTo>
                  <a:pt x="183887" y="1136065"/>
                </a:lnTo>
                <a:lnTo>
                  <a:pt x="13421" y="1136065"/>
                </a:lnTo>
                <a:lnTo>
                  <a:pt x="5065" y="1081313"/>
                </a:lnTo>
                <a:cubicBezTo>
                  <a:pt x="1716" y="1048334"/>
                  <a:pt x="0" y="1014873"/>
                  <a:pt x="0" y="981010"/>
                </a:cubicBezTo>
                <a:cubicBezTo>
                  <a:pt x="0" y="439213"/>
                  <a:pt x="439213" y="0"/>
                  <a:pt x="981010" y="0"/>
                </a:cubicBezTo>
                <a:close/>
              </a:path>
            </a:pathLst>
          </a:custGeom>
          <a:solidFill>
            <a:srgbClr val="8ED9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F541FD0-1413-7992-1A90-433DE5D0520B}"/>
              </a:ext>
            </a:extLst>
          </p:cNvPr>
          <p:cNvSpPr/>
          <p:nvPr/>
        </p:nvSpPr>
        <p:spPr>
          <a:xfrm>
            <a:off x="7542076" y="4068480"/>
            <a:ext cx="1962020" cy="1136065"/>
          </a:xfrm>
          <a:custGeom>
            <a:avLst/>
            <a:gdLst>
              <a:gd name="connsiteX0" fmla="*/ 981010 w 1962020"/>
              <a:gd name="connsiteY0" fmla="*/ 0 h 1136065"/>
              <a:gd name="connsiteX1" fmla="*/ 1962020 w 1962020"/>
              <a:gd name="connsiteY1" fmla="*/ 981010 h 1136065"/>
              <a:gd name="connsiteX2" fmla="*/ 1956955 w 1962020"/>
              <a:gd name="connsiteY2" fmla="*/ 1081313 h 1136065"/>
              <a:gd name="connsiteX3" fmla="*/ 1948599 w 1962020"/>
              <a:gd name="connsiteY3" fmla="*/ 1136065 h 1136065"/>
              <a:gd name="connsiteX4" fmla="*/ 1778130 w 1962020"/>
              <a:gd name="connsiteY4" fmla="*/ 1136065 h 1136065"/>
              <a:gd name="connsiteX5" fmla="*/ 1789119 w 1962020"/>
              <a:gd name="connsiteY5" fmla="*/ 1064062 h 1136065"/>
              <a:gd name="connsiteX6" fmla="*/ 1793313 w 1962020"/>
              <a:gd name="connsiteY6" fmla="*/ 981009 h 1136065"/>
              <a:gd name="connsiteX7" fmla="*/ 981009 w 1962020"/>
              <a:gd name="connsiteY7" fmla="*/ 168705 h 1136065"/>
              <a:gd name="connsiteX8" fmla="*/ 168705 w 1962020"/>
              <a:gd name="connsiteY8" fmla="*/ 981009 h 1136065"/>
              <a:gd name="connsiteX9" fmla="*/ 172899 w 1962020"/>
              <a:gd name="connsiteY9" fmla="*/ 1064062 h 1136065"/>
              <a:gd name="connsiteX10" fmla="*/ 183888 w 1962020"/>
              <a:gd name="connsiteY10" fmla="*/ 1136065 h 1136065"/>
              <a:gd name="connsiteX11" fmla="*/ 13421 w 1962020"/>
              <a:gd name="connsiteY11" fmla="*/ 1136065 h 1136065"/>
              <a:gd name="connsiteX12" fmla="*/ 5065 w 1962020"/>
              <a:gd name="connsiteY12" fmla="*/ 1081313 h 1136065"/>
              <a:gd name="connsiteX13" fmla="*/ 0 w 1962020"/>
              <a:gd name="connsiteY13" fmla="*/ 981010 h 1136065"/>
              <a:gd name="connsiteX14" fmla="*/ 981010 w 1962020"/>
              <a:gd name="connsiteY14" fmla="*/ 0 h 1136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62020" h="1136065">
                <a:moveTo>
                  <a:pt x="981010" y="0"/>
                </a:moveTo>
                <a:cubicBezTo>
                  <a:pt x="1522807" y="0"/>
                  <a:pt x="1962020" y="439213"/>
                  <a:pt x="1962020" y="981010"/>
                </a:cubicBezTo>
                <a:cubicBezTo>
                  <a:pt x="1962020" y="1014873"/>
                  <a:pt x="1960304" y="1048334"/>
                  <a:pt x="1956955" y="1081313"/>
                </a:cubicBezTo>
                <a:lnTo>
                  <a:pt x="1948599" y="1136065"/>
                </a:lnTo>
                <a:lnTo>
                  <a:pt x="1778130" y="1136065"/>
                </a:lnTo>
                <a:lnTo>
                  <a:pt x="1789119" y="1064062"/>
                </a:lnTo>
                <a:cubicBezTo>
                  <a:pt x="1791892" y="1036755"/>
                  <a:pt x="1793313" y="1009048"/>
                  <a:pt x="1793313" y="981009"/>
                </a:cubicBezTo>
                <a:cubicBezTo>
                  <a:pt x="1793313" y="532386"/>
                  <a:pt x="1429632" y="168705"/>
                  <a:pt x="981009" y="168705"/>
                </a:cubicBezTo>
                <a:cubicBezTo>
                  <a:pt x="532386" y="168705"/>
                  <a:pt x="168705" y="532386"/>
                  <a:pt x="168705" y="981009"/>
                </a:cubicBezTo>
                <a:cubicBezTo>
                  <a:pt x="168705" y="1009048"/>
                  <a:pt x="170126" y="1036755"/>
                  <a:pt x="172899" y="1064062"/>
                </a:cubicBezTo>
                <a:lnTo>
                  <a:pt x="183888" y="1136065"/>
                </a:lnTo>
                <a:lnTo>
                  <a:pt x="13421" y="1136065"/>
                </a:lnTo>
                <a:lnTo>
                  <a:pt x="5065" y="1081313"/>
                </a:lnTo>
                <a:cubicBezTo>
                  <a:pt x="1715" y="1048334"/>
                  <a:pt x="0" y="1014873"/>
                  <a:pt x="0" y="981010"/>
                </a:cubicBezTo>
                <a:cubicBezTo>
                  <a:pt x="0" y="439213"/>
                  <a:pt x="439213" y="0"/>
                  <a:pt x="981010" y="0"/>
                </a:cubicBezTo>
                <a:close/>
              </a:path>
            </a:pathLst>
          </a:custGeom>
          <a:solidFill>
            <a:srgbClr val="F72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85F2560-D4D8-AB74-42BA-D0D07151060A}"/>
              </a:ext>
            </a:extLst>
          </p:cNvPr>
          <p:cNvSpPr/>
          <p:nvPr/>
        </p:nvSpPr>
        <p:spPr>
          <a:xfrm>
            <a:off x="2907666" y="4301066"/>
            <a:ext cx="1481667" cy="1481667"/>
          </a:xfrm>
          <a:prstGeom prst="ellipse">
            <a:avLst/>
          </a:prstGeom>
          <a:solidFill>
            <a:srgbClr val="8ED9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403CC7A-FFB9-C294-7336-C71F0B7FD2E7}"/>
              </a:ext>
            </a:extLst>
          </p:cNvPr>
          <p:cNvSpPr/>
          <p:nvPr/>
        </p:nvSpPr>
        <p:spPr>
          <a:xfrm>
            <a:off x="7802669" y="4301066"/>
            <a:ext cx="1481667" cy="1481667"/>
          </a:xfrm>
          <a:prstGeom prst="ellipse">
            <a:avLst/>
          </a:prstGeom>
          <a:solidFill>
            <a:srgbClr val="F72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E8EA493-0B0B-0D7D-CEC8-63AC90C84ED3}"/>
              </a:ext>
            </a:extLst>
          </p:cNvPr>
          <p:cNvGrpSpPr/>
          <p:nvPr/>
        </p:nvGrpSpPr>
        <p:grpSpPr>
          <a:xfrm>
            <a:off x="3177426" y="4475097"/>
            <a:ext cx="1050760" cy="1065585"/>
            <a:chOff x="3177426" y="4475097"/>
            <a:chExt cx="1050760" cy="106558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C7C8CA89-894D-F343-C146-D48C97949F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7426" y="4578648"/>
              <a:ext cx="962034" cy="962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Cloud - Free nature icons">
              <a:extLst>
                <a:ext uri="{FF2B5EF4-FFF2-40B4-BE49-F238E27FC236}">
                  <a16:creationId xmlns:a16="http://schemas.microsoft.com/office/drawing/2014/main" id="{093CB6D2-715D-23FA-44E6-C0BB8863A9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7319" y="4475097"/>
              <a:ext cx="540867" cy="540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7AECD05-EDA7-041E-092D-43F021FEBE0C}"/>
              </a:ext>
            </a:extLst>
          </p:cNvPr>
          <p:cNvSpPr txBox="1"/>
          <p:nvPr/>
        </p:nvSpPr>
        <p:spPr>
          <a:xfrm>
            <a:off x="2772522" y="5876819"/>
            <a:ext cx="17519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</a:rPr>
              <a:t>Phase 1: Data Migration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846CBCF-E1A7-286F-2B75-6DE7C3922CDC}"/>
              </a:ext>
            </a:extLst>
          </p:cNvPr>
          <p:cNvSpPr txBox="1"/>
          <p:nvPr/>
        </p:nvSpPr>
        <p:spPr>
          <a:xfrm>
            <a:off x="7437333" y="5875796"/>
            <a:ext cx="2212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</a:rPr>
              <a:t>Phase 2: AIML Implementation</a:t>
            </a:r>
          </a:p>
        </p:txBody>
      </p:sp>
      <p:pic>
        <p:nvPicPr>
          <p:cNvPr id="2064" name="Picture 16" descr="Artificial intelligence - Free technology icons">
            <a:extLst>
              <a:ext uri="{FF2B5EF4-FFF2-40B4-BE49-F238E27FC236}">
                <a16:creationId xmlns:a16="http://schemas.microsoft.com/office/drawing/2014/main" id="{D5B6F67A-A638-06CD-507B-CADC7A27C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365" y="4628857"/>
            <a:ext cx="800272" cy="80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1D1558D3-3AF8-FDD4-E531-09572A815EB5}"/>
              </a:ext>
            </a:extLst>
          </p:cNvPr>
          <p:cNvGrpSpPr/>
          <p:nvPr/>
        </p:nvGrpSpPr>
        <p:grpSpPr>
          <a:xfrm>
            <a:off x="10543006" y="1568433"/>
            <a:ext cx="1220142" cy="1184047"/>
            <a:chOff x="10503400" y="1421386"/>
            <a:chExt cx="1220142" cy="1184047"/>
          </a:xfrm>
        </p:grpSpPr>
        <p:pic>
          <p:nvPicPr>
            <p:cNvPr id="2076" name="Picture 28" descr="Scalability - Free interface icons">
              <a:extLst>
                <a:ext uri="{FF2B5EF4-FFF2-40B4-BE49-F238E27FC236}">
                  <a16:creationId xmlns:a16="http://schemas.microsoft.com/office/drawing/2014/main" id="{19C09969-BFF4-727C-BC59-48235ECCE6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6624" y="1421386"/>
              <a:ext cx="662855" cy="662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2F5C476-5DBB-DBFA-2FEB-1FC2DCC49349}"/>
                </a:ext>
              </a:extLst>
            </p:cNvPr>
            <p:cNvSpPr txBox="1"/>
            <p:nvPr/>
          </p:nvSpPr>
          <p:spPr>
            <a:xfrm>
              <a:off x="10503400" y="2143768"/>
              <a:ext cx="12201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Scalability &amp;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Future-Proofing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B0EA56D-C0D4-18AE-A200-ADAFF031E3F9}"/>
              </a:ext>
            </a:extLst>
          </p:cNvPr>
          <p:cNvGrpSpPr/>
          <p:nvPr/>
        </p:nvGrpSpPr>
        <p:grpSpPr>
          <a:xfrm>
            <a:off x="8939338" y="1469288"/>
            <a:ext cx="1018227" cy="1285947"/>
            <a:chOff x="8899732" y="1322241"/>
            <a:chExt cx="1018227" cy="1285947"/>
          </a:xfrm>
        </p:grpSpPr>
        <p:pic>
          <p:nvPicPr>
            <p:cNvPr id="2074" name="Picture 26" descr="Network - Free web icons">
              <a:extLst>
                <a:ext uri="{FF2B5EF4-FFF2-40B4-BE49-F238E27FC236}">
                  <a16:creationId xmlns:a16="http://schemas.microsoft.com/office/drawing/2014/main" id="{1F5F3955-DDED-AC5D-739D-B91FB17ED7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7846" y="1322241"/>
              <a:ext cx="762000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E3439E0-9560-5D6B-5DF3-C0E4A44A62C8}"/>
                </a:ext>
              </a:extLst>
            </p:cNvPr>
            <p:cNvSpPr txBox="1"/>
            <p:nvPr/>
          </p:nvSpPr>
          <p:spPr>
            <a:xfrm>
              <a:off x="8899732" y="2146523"/>
              <a:ext cx="10182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Enterprise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Connectivity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90BC252-F107-4E01-4EBF-BB97D2A2CC54}"/>
              </a:ext>
            </a:extLst>
          </p:cNvPr>
          <p:cNvGrpSpPr/>
          <p:nvPr/>
        </p:nvGrpSpPr>
        <p:grpSpPr>
          <a:xfrm>
            <a:off x="7415109" y="1506688"/>
            <a:ext cx="831894" cy="1245792"/>
            <a:chOff x="7375503" y="1359641"/>
            <a:chExt cx="831894" cy="1245792"/>
          </a:xfrm>
        </p:grpSpPr>
        <p:pic>
          <p:nvPicPr>
            <p:cNvPr id="2072" name="Picture 24" descr="Cost effective - Free business icons">
              <a:extLst>
                <a:ext uri="{FF2B5EF4-FFF2-40B4-BE49-F238E27FC236}">
                  <a16:creationId xmlns:a16="http://schemas.microsoft.com/office/drawing/2014/main" id="{6EF114FA-3317-5AEF-2C18-A97190AC59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3165" y="1359641"/>
              <a:ext cx="800100" cy="800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4C98C0C-C48C-4D97-79CE-FB5E2421D6A8}"/>
                </a:ext>
              </a:extLst>
            </p:cNvPr>
            <p:cNvSpPr txBox="1"/>
            <p:nvPr/>
          </p:nvSpPr>
          <p:spPr>
            <a:xfrm>
              <a:off x="7375503" y="2143768"/>
              <a:ext cx="8318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Cost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Efficiency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D6DDE1A-5D04-58C5-1B53-57C5FD65C2B2}"/>
              </a:ext>
            </a:extLst>
          </p:cNvPr>
          <p:cNvGrpSpPr/>
          <p:nvPr/>
        </p:nvGrpSpPr>
        <p:grpSpPr>
          <a:xfrm>
            <a:off x="5369369" y="1594164"/>
            <a:ext cx="1414298" cy="1158315"/>
            <a:chOff x="5329763" y="1447117"/>
            <a:chExt cx="1414298" cy="1158315"/>
          </a:xfrm>
        </p:grpSpPr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32A15151-F215-10BE-FA32-BBA935C26D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639"/>
            <a:stretch/>
          </p:blipFill>
          <p:spPr bwMode="auto">
            <a:xfrm>
              <a:off x="5580307" y="1447117"/>
              <a:ext cx="958850" cy="6938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A6B408B-44FB-C99A-8656-7FA1C4A8ED77}"/>
                </a:ext>
              </a:extLst>
            </p:cNvPr>
            <p:cNvSpPr txBox="1"/>
            <p:nvPr/>
          </p:nvSpPr>
          <p:spPr>
            <a:xfrm>
              <a:off x="5329763" y="2143767"/>
              <a:ext cx="14142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Mature Ecosystem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for Data &amp; AI/ML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6C03789-4B4D-8102-1DD4-3A6F223CD2F9}"/>
              </a:ext>
            </a:extLst>
          </p:cNvPr>
          <p:cNvGrpSpPr/>
          <p:nvPr/>
        </p:nvGrpSpPr>
        <p:grpSpPr>
          <a:xfrm>
            <a:off x="3532713" y="1590151"/>
            <a:ext cx="1572866" cy="1159508"/>
            <a:chOff x="3493107" y="1443104"/>
            <a:chExt cx="1572866" cy="1159508"/>
          </a:xfrm>
        </p:grpSpPr>
        <p:pic>
          <p:nvPicPr>
            <p:cNvPr id="2066" name="Picture 18" descr="Compliance - Free arrows icons">
              <a:extLst>
                <a:ext uri="{FF2B5EF4-FFF2-40B4-BE49-F238E27FC236}">
                  <a16:creationId xmlns:a16="http://schemas.microsoft.com/office/drawing/2014/main" id="{9A48C81A-858A-18C1-46F8-E19BE1CA6B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4382" y="1443104"/>
              <a:ext cx="662855" cy="662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5194500-084C-DF6E-0B0C-B18E6AAD7AEC}"/>
                </a:ext>
              </a:extLst>
            </p:cNvPr>
            <p:cNvSpPr txBox="1"/>
            <p:nvPr/>
          </p:nvSpPr>
          <p:spPr>
            <a:xfrm>
              <a:off x="3493107" y="2140947"/>
              <a:ext cx="15728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Regulatory &amp;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Security Compliance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3062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5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7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44" grpId="0" animBg="1"/>
      <p:bldP spid="47" grpId="0" animBg="1"/>
      <p:bldP spid="48" grpId="0" animBg="1"/>
      <p:bldP spid="31" grpId="0" animBg="1"/>
      <p:bldP spid="30" grpId="0" animBg="1"/>
      <p:bldP spid="42" grpId="0" animBg="1"/>
      <p:bldP spid="43" grpId="0" animBg="1"/>
      <p:bldP spid="49" grpId="0"/>
      <p:bldP spid="5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242A33-8581-4E29-69BF-730335A4D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0F7F6F-A3F3-C444-E114-5DCBC03A35C5}"/>
              </a:ext>
            </a:extLst>
          </p:cNvPr>
          <p:cNvSpPr txBox="1"/>
          <p:nvPr/>
        </p:nvSpPr>
        <p:spPr>
          <a:xfrm>
            <a:off x="3428005" y="0"/>
            <a:ext cx="541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gradFill flip="none" rotWithShape="1">
                  <a:gsLst>
                    <a:gs pos="54000">
                      <a:srgbClr val="F7D486"/>
                    </a:gs>
                    <a:gs pos="0">
                      <a:srgbClr val="F27A7D"/>
                    </a:gs>
                    <a:gs pos="100000">
                      <a:srgbClr val="C5F9D7">
                        <a:alpha val="19000"/>
                      </a:srgbClr>
                    </a:gs>
                  </a:gsLst>
                  <a:lin ang="2700000" scaled="1"/>
                  <a:tileRect/>
                </a:gradFill>
              </a:rPr>
              <a:t>Proposed Data Architecture – Phase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C396BA-95D0-41B1-3A24-E40DBF2BD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37" y="530101"/>
            <a:ext cx="11656562" cy="579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96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6C6F73-E788-EA16-0D77-BD0AE7D5B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CB1EF9-9320-F79D-CC97-0BA1CED934F8}"/>
              </a:ext>
            </a:extLst>
          </p:cNvPr>
          <p:cNvSpPr txBox="1"/>
          <p:nvPr/>
        </p:nvSpPr>
        <p:spPr>
          <a:xfrm>
            <a:off x="3428005" y="-17697"/>
            <a:ext cx="541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gradFill flip="none" rotWithShape="1">
                  <a:gsLst>
                    <a:gs pos="54000">
                      <a:srgbClr val="F7D486"/>
                    </a:gs>
                    <a:gs pos="0">
                      <a:srgbClr val="F27A7D"/>
                    </a:gs>
                    <a:gs pos="100000">
                      <a:srgbClr val="C5F9D7">
                        <a:alpha val="19000"/>
                      </a:srgbClr>
                    </a:gs>
                  </a:gsLst>
                  <a:lin ang="2700000" scaled="1"/>
                  <a:tileRect/>
                </a:gradFill>
              </a:rPr>
              <a:t>Proposed Data Architecture – Phase 2</a:t>
            </a:r>
          </a:p>
        </p:txBody>
      </p:sp>
      <p:pic>
        <p:nvPicPr>
          <p:cNvPr id="10" name="Picture 9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05648F2-B96D-976C-172E-BC427E742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9CB1EF9-9320-F79D-CC97-0BA1CED934F8}"/>
              </a:ext>
            </a:extLst>
          </p:cNvPr>
          <p:cNvSpPr txBox="1"/>
          <p:nvPr/>
        </p:nvSpPr>
        <p:spPr>
          <a:xfrm>
            <a:off x="3521199" y="0"/>
            <a:ext cx="541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gradFill flip="none" rotWithShape="1">
                  <a:gsLst>
                    <a:gs pos="54000">
                      <a:srgbClr val="F7D486"/>
                    </a:gs>
                    <a:gs pos="0">
                      <a:srgbClr val="F27A7D"/>
                    </a:gs>
                    <a:gs pos="100000">
                      <a:srgbClr val="C5F9D7">
                        <a:alpha val="19000"/>
                      </a:srgbClr>
                    </a:gs>
                  </a:gsLst>
                  <a:lin ang="2700000" scaled="1"/>
                  <a:tileRect/>
                </a:gradFill>
              </a:rPr>
              <a:t>Proposed Data Architecture – Phase 2</a:t>
            </a:r>
          </a:p>
        </p:txBody>
      </p:sp>
    </p:spTree>
    <p:extLst>
      <p:ext uri="{BB962C8B-B14F-4D97-AF65-F5344CB8AC3E}">
        <p14:creationId xmlns:p14="http://schemas.microsoft.com/office/powerpoint/2010/main" val="3648435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5acb8a6-67da-4667-93ce-e6fe0192d9d9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E8763C6979DA34A8D612AFB04DF0DEE" ma:contentTypeVersion="11" ma:contentTypeDescription="Create a new document." ma:contentTypeScope="" ma:versionID="e16dcaa6f884aa2a0a2f262988c7e30e">
  <xsd:schema xmlns:xsd="http://www.w3.org/2001/XMLSchema" xmlns:xs="http://www.w3.org/2001/XMLSchema" xmlns:p="http://schemas.microsoft.com/office/2006/metadata/properties" xmlns:ns3="05acb8a6-67da-4667-93ce-e6fe0192d9d9" targetNamespace="http://schemas.microsoft.com/office/2006/metadata/properties" ma:root="true" ma:fieldsID="626f2135fb3783c514c7f5781371aba0" ns3:_="">
    <xsd:import namespace="05acb8a6-67da-4667-93ce-e6fe0192d9d9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acb8a6-67da-4667-93ce-e6fe0192d9d9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E62433-D5B4-49B1-84C9-91A8C8707971}">
  <ds:schemaRefs>
    <ds:schemaRef ds:uri="http://purl.org/dc/elements/1.1/"/>
    <ds:schemaRef ds:uri="http://schemas.openxmlformats.org/package/2006/metadata/core-properties"/>
    <ds:schemaRef ds:uri="http://www.w3.org/XML/1998/namespace"/>
    <ds:schemaRef ds:uri="http://purl.org/dc/terms/"/>
    <ds:schemaRef ds:uri="http://purl.org/dc/dcmitype/"/>
    <ds:schemaRef ds:uri="http://schemas.microsoft.com/office/2006/documentManagement/types"/>
    <ds:schemaRef ds:uri="05acb8a6-67da-4667-93ce-e6fe0192d9d9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3A25A5B5-027A-427A-832B-786339F8EA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5acb8a6-67da-4667-93ce-e6fe0192d9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7952A6-C42C-4214-B876-33C6C35C848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d281d1d-9c4d-4bf7-b16e-032d15de9f6c}" enabled="0" method="" siteId="{8d281d1d-9c4d-4bf7-b16e-032d15de9f6c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2163</TotalTime>
  <Words>388</Words>
  <Application>Microsoft Macintosh PowerPoint</Application>
  <PresentationFormat>Widescreen</PresentationFormat>
  <Paragraphs>66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Giri, Aravind</dc:creator>
  <cp:lastModifiedBy>Sarathi, Harish Kumar</cp:lastModifiedBy>
  <cp:revision>5</cp:revision>
  <dcterms:created xsi:type="dcterms:W3CDTF">2025-05-04T20:44:13Z</dcterms:created>
  <dcterms:modified xsi:type="dcterms:W3CDTF">2025-05-20T03:05:29Z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0x0101001E8763C6979DA34A8D612AFB04DF0DEE</vt:lpwstr>
  </property>
</Properties>
</file>